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6"/>
  </p:notesMasterIdLst>
  <p:sldIdLst>
    <p:sldId id="295" r:id="rId3"/>
    <p:sldId id="333" r:id="rId4"/>
    <p:sldId id="266" r:id="rId5"/>
    <p:sldId id="262" r:id="rId6"/>
    <p:sldId id="335" r:id="rId7"/>
    <p:sldId id="337" r:id="rId8"/>
    <p:sldId id="338" r:id="rId9"/>
    <p:sldId id="339" r:id="rId10"/>
    <p:sldId id="336" r:id="rId11"/>
    <p:sldId id="341" r:id="rId12"/>
    <p:sldId id="342" r:id="rId13"/>
    <p:sldId id="340" r:id="rId14"/>
    <p:sldId id="345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8" userDrawn="1">
          <p15:clr>
            <a:srgbClr val="A4A3A4"/>
          </p15:clr>
        </p15:guide>
        <p15:guide id="2" pos="39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xuan Zeng" initials="xZ" lastIdx="1" clrIdx="0"/>
  <p:cmAuthor id="2" name="作者" initials="A" lastIdx="0" clrIdx="1"/>
  <p:cmAuthor id="3" name="HP" initials="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265"/>
    <a:srgbClr val="994203"/>
    <a:srgbClr val="0202D4"/>
    <a:srgbClr val="D05504"/>
    <a:srgbClr val="E6E6E6"/>
    <a:srgbClr val="39839E"/>
    <a:srgbClr val="4E7988"/>
    <a:srgbClr val="4D7787"/>
    <a:srgbClr val="487282"/>
    <a:srgbClr val="F8D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14" autoAdjust="0"/>
  </p:normalViewPr>
  <p:slideViewPr>
    <p:cSldViewPr snapToGrid="0" showGuides="1">
      <p:cViewPr varScale="1">
        <p:scale>
          <a:sx n="92" d="100"/>
          <a:sy n="92" d="100"/>
        </p:scale>
        <p:origin x="57" y="396"/>
      </p:cViewPr>
      <p:guideLst>
        <p:guide orient="horz" pos="2918"/>
        <p:guide pos="39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8E094-4DE3-408B-AE6F-9506BCDD310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DB766-4CEB-44CC-9629-0C7C050885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email">
            <a:alphaModFix amt="70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25085" y="0"/>
            <a:ext cx="12217084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t="7561" b="30079"/>
          <a:stretch>
            <a:fillRect/>
          </a:stretch>
        </p:blipFill>
        <p:spPr>
          <a:xfrm>
            <a:off x="1" y="1422400"/>
            <a:ext cx="12191998" cy="5435598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831514" y="1139825"/>
            <a:ext cx="8528973" cy="19589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8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718050" y="3429000"/>
            <a:ext cx="2743200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4" hasCustomPrompt="1"/>
          </p:nvPr>
        </p:nvSpPr>
        <p:spPr>
          <a:xfrm>
            <a:off x="4678402" y="3722747"/>
            <a:ext cx="2822497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51miz-E1132323-F3C1640A-3840x192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V="1">
            <a:off x="0" y="0"/>
            <a:ext cx="12192000" cy="6810375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2024/5/7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2024/5/7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256047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4759-EB4B-4680-AADB-3207246FA4EB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9843-89E7-4C78-A717-E113FBE5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image" Target="../media/image6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10" Type="http://schemas.openxmlformats.org/officeDocument/2006/relationships/tags" Target="../tags/tag18.xml"/><Relationship Id="rId19" Type="http://schemas.openxmlformats.org/officeDocument/2006/relationships/image" Target="../media/image7.jpe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0160" y="1859915"/>
            <a:ext cx="12212955" cy="27082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95f0f931c1135b8016be678e65a6d33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5"/>
            <a:ext cx="12247880" cy="68592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0160" y="1311910"/>
            <a:ext cx="12258675" cy="4136390"/>
            <a:chOff x="2310938" y="1662545"/>
            <a:chExt cx="7705898" cy="3619731"/>
          </a:xfrm>
        </p:grpSpPr>
        <p:sp>
          <p:nvSpPr>
            <p:cNvPr id="8" name="矩形: 圆角 3"/>
            <p:cNvSpPr/>
            <p:nvPr/>
          </p:nvSpPr>
          <p:spPr>
            <a:xfrm>
              <a:off x="2310938" y="1662545"/>
              <a:ext cx="7705898" cy="3619731"/>
            </a:xfrm>
            <a:prstGeom prst="roundRect">
              <a:avLst>
                <a:gd name="adj" fmla="val 6571"/>
              </a:avLst>
            </a:prstGeom>
            <a:gradFill flip="none" rotWithShape="1">
              <a:gsLst>
                <a:gs pos="0">
                  <a:srgbClr val="547F8E">
                    <a:alpha val="15000"/>
                    <a:lumMod val="59000"/>
                    <a:lumOff val="41000"/>
                  </a:srgbClr>
                </a:gs>
                <a:gs pos="100000">
                  <a:srgbClr val="C7DAE0"/>
                </a:gs>
              </a:gsLst>
              <a:lin ang="600000" scaled="1"/>
              <a:tileRect/>
            </a:gradFill>
            <a:ln w="25400">
              <a:gradFill>
                <a:gsLst>
                  <a:gs pos="0">
                    <a:srgbClr val="F8DE9F"/>
                  </a:gs>
                  <a:gs pos="100000">
                    <a:srgbClr val="EDBB64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4442012" y="3661422"/>
              <a:ext cx="3307977" cy="0"/>
            </a:xfrm>
            <a:prstGeom prst="line">
              <a:avLst/>
            </a:prstGeom>
            <a:ln w="25400">
              <a:gradFill flip="none" rotWithShape="1">
                <a:gsLst>
                  <a:gs pos="0">
                    <a:srgbClr val="EDBB64"/>
                  </a:gs>
                  <a:gs pos="100000">
                    <a:srgbClr val="F8DE9F"/>
                  </a:gs>
                </a:gsLst>
                <a:lin ang="189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: 圆角 9"/>
            <p:cNvSpPr/>
            <p:nvPr/>
          </p:nvSpPr>
          <p:spPr>
            <a:xfrm>
              <a:off x="3813503" y="4182807"/>
              <a:ext cx="4671867" cy="40024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B1A2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B6996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图片 1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020" y="4244340"/>
            <a:ext cx="7101840" cy="377825"/>
          </a:xfrm>
          <a:prstGeom prst="rect">
            <a:avLst/>
          </a:prstGeom>
        </p:spPr>
      </p:pic>
      <p:sp>
        <p:nvSpPr>
          <p:cNvPr id="108" name="文本框 107"/>
          <p:cNvSpPr txBox="1"/>
          <p:nvPr/>
        </p:nvSpPr>
        <p:spPr>
          <a:xfrm>
            <a:off x="1122680" y="1921510"/>
            <a:ext cx="10204450" cy="1660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4800" b="1">
                <a:solidFill>
                  <a:srgbClr val="29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数据驱动高质量发展的</a:t>
            </a:r>
            <a:r>
              <a:rPr lang="zh-CN" sz="5400" b="1">
                <a:solidFill>
                  <a:srgbClr val="29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“发现教育”</a:t>
            </a:r>
            <a:r>
              <a:rPr lang="zh-CN" sz="4800" b="1">
                <a:solidFill>
                  <a:srgbClr val="29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实践与创新</a:t>
            </a:r>
            <a:endParaRPr lang="zh-CN" altLang="en-US" sz="4800" b="1">
              <a:solidFill>
                <a:srgbClr val="2952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105" y="302895"/>
            <a:ext cx="4164965" cy="6584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1812290" y="887095"/>
            <a:ext cx="8812530" cy="916305"/>
          </a:xfrm>
          <a:prstGeom prst="roundRect">
            <a:avLst>
              <a:gd name="adj" fmla="val 24940"/>
            </a:avLst>
          </a:prstGeom>
          <a:gradFill flip="none" rotWithShape="1">
            <a:gsLst>
              <a:gs pos="0">
                <a:srgbClr val="547F8E"/>
              </a:gs>
              <a:gs pos="100000">
                <a:srgbClr val="295265"/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F8DE9F"/>
                </a:gs>
                <a:gs pos="100000">
                  <a:srgbClr val="EDBB6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48180" y="1057910"/>
            <a:ext cx="8431530" cy="704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zh-CN" sz="32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打造发现教育“大数据+教育”的立体化样态</a:t>
            </a:r>
          </a:p>
        </p:txBody>
      </p:sp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414655" y="2029777"/>
            <a:ext cx="4931468" cy="2811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5567045" y="2032000"/>
            <a:ext cx="5715635" cy="2809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" name="文本框 104"/>
          <p:cNvSpPr txBox="1"/>
          <p:nvPr/>
        </p:nvSpPr>
        <p:spPr>
          <a:xfrm>
            <a:off x="1076556" y="5108257"/>
            <a:ext cx="9477779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800" b="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en-US" altLang="zh-CN" sz="2800" b="0" dirty="0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联合教育技术机构设计开发了智学数据分析系统，能够</a:t>
            </a:r>
            <a:r>
              <a:rPr lang="zh-CN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提供较为清晰准确的</a:t>
            </a:r>
            <a:r>
              <a:rPr lang="zh-CN" sz="2800" b="1" dirty="0">
                <a:solidFill>
                  <a:srgbClr val="994203"/>
                </a:solidFill>
                <a:latin typeface="黑体" panose="02010609060101010101" charset="-122"/>
                <a:ea typeface="黑体" panose="02010609060101010101" charset="-122"/>
              </a:rPr>
              <a:t>学生学习图谱</a:t>
            </a:r>
            <a:r>
              <a:rPr lang="zh-CN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，为数据化课堂的组织实施提供了较为全面技术支持。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105" y="170815"/>
            <a:ext cx="4296410" cy="658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1F52DAA-6296-8E5A-F73C-73AA2732B168}"/>
              </a:ext>
            </a:extLst>
          </p:cNvPr>
          <p:cNvGrpSpPr/>
          <p:nvPr/>
        </p:nvGrpSpPr>
        <p:grpSpPr>
          <a:xfrm>
            <a:off x="1689735" y="1010111"/>
            <a:ext cx="8812530" cy="916305"/>
            <a:chOff x="1689735" y="760730"/>
            <a:chExt cx="8812530" cy="916305"/>
          </a:xfrm>
        </p:grpSpPr>
        <p:sp>
          <p:nvSpPr>
            <p:cNvPr id="26" name="矩形: 圆角 25"/>
            <p:cNvSpPr/>
            <p:nvPr/>
          </p:nvSpPr>
          <p:spPr>
            <a:xfrm>
              <a:off x="1689735" y="760730"/>
              <a:ext cx="8812530" cy="916305"/>
            </a:xfrm>
            <a:prstGeom prst="roundRect">
              <a:avLst>
                <a:gd name="adj" fmla="val 24940"/>
              </a:avLst>
            </a:prstGeom>
            <a:gradFill flip="none" rotWithShape="1">
              <a:gsLst>
                <a:gs pos="0">
                  <a:srgbClr val="547F8E"/>
                </a:gs>
                <a:gs pos="100000">
                  <a:srgbClr val="295265"/>
                </a:gs>
              </a:gsLst>
              <a:lin ang="2700000" scaled="1"/>
              <a:tileRect/>
            </a:gradFill>
            <a:ln w="25400">
              <a:gradFill>
                <a:gsLst>
                  <a:gs pos="0">
                    <a:srgbClr val="F8DE9F"/>
                  </a:gs>
                  <a:gs pos="100000">
                    <a:srgbClr val="EDBB64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928495" y="937751"/>
              <a:ext cx="857377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sz="3200" b="0" dirty="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强化过程评价，完善绩效评价，健全督导评价</a:t>
              </a:r>
            </a:p>
          </p:txBody>
        </p:sp>
      </p:grpSp>
      <p:pic>
        <p:nvPicPr>
          <p:cNvPr id="2" name="图片 1"/>
          <p:cNvPicPr/>
          <p:nvPr/>
        </p:nvPicPr>
        <p:blipFill>
          <a:blip r:embed="rId4"/>
          <a:stretch>
            <a:fillRect/>
          </a:stretch>
        </p:blipFill>
        <p:spPr>
          <a:xfrm>
            <a:off x="6957060" y="2512059"/>
            <a:ext cx="4107815" cy="27552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947738" y="2079164"/>
            <a:ext cx="3934460" cy="376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" name="文本框 106"/>
          <p:cNvSpPr txBox="1"/>
          <p:nvPr/>
        </p:nvSpPr>
        <p:spPr>
          <a:xfrm>
            <a:off x="4926619" y="3069705"/>
            <a:ext cx="24434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管理评价</a:t>
            </a:r>
          </a:p>
          <a:p>
            <a:pPr indent="0"/>
            <a:r>
              <a:rPr 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教师评价</a:t>
            </a:r>
          </a:p>
          <a:p>
            <a:pPr indent="0"/>
            <a:r>
              <a:rPr 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学生评价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105" y="141605"/>
            <a:ext cx="4296410" cy="658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5327650" y="58420"/>
            <a:ext cx="3274695" cy="4511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矩形: 圆角 25"/>
          <p:cNvSpPr/>
          <p:nvPr/>
        </p:nvSpPr>
        <p:spPr>
          <a:xfrm>
            <a:off x="62230" y="401955"/>
            <a:ext cx="4094480" cy="1060450"/>
          </a:xfrm>
          <a:prstGeom prst="roundRect">
            <a:avLst>
              <a:gd name="adj" fmla="val 24940"/>
            </a:avLst>
          </a:prstGeom>
          <a:gradFill flip="none" rotWithShape="1">
            <a:gsLst>
              <a:gs pos="0">
                <a:srgbClr val="547F8E"/>
              </a:gs>
              <a:gs pos="100000">
                <a:srgbClr val="295265"/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F8DE9F"/>
                </a:gs>
                <a:gs pos="100000">
                  <a:srgbClr val="EDBB6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000" y="579120"/>
            <a:ext cx="38080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4000" b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信息化与数字化</a:t>
            </a:r>
            <a:endParaRPr lang="zh-CN" altLang="en-US" sz="4000" b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2" name="图片 1" descr="把星海的美好镌刻在发现教育里（专著封面）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" y="1644015"/>
            <a:ext cx="4378325" cy="2988310"/>
          </a:xfrm>
          <a:prstGeom prst="rect">
            <a:avLst/>
          </a:prstGeom>
        </p:spPr>
      </p:pic>
      <p:pic>
        <p:nvPicPr>
          <p:cNvPr id="5" name="图片 4" descr="发现好书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165" y="2472055"/>
            <a:ext cx="3806190" cy="2764790"/>
          </a:xfrm>
          <a:prstGeom prst="rect">
            <a:avLst/>
          </a:prstGeom>
        </p:spPr>
      </p:pic>
      <p:pic>
        <p:nvPicPr>
          <p:cNvPr id="6" name="图片 5" descr="20220510  发现教育无限赋能 一校两区共靓品牌——苏州工业园区星海实验中学高水平高质量发展秘笈（2022年5月10日 《姑苏晚报》中招特刊  陶赟婷）(1)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335" y="948055"/>
            <a:ext cx="3173095" cy="4777740"/>
          </a:xfrm>
          <a:prstGeom prst="rect">
            <a:avLst/>
          </a:prstGeom>
        </p:spPr>
      </p:pic>
      <p:pic>
        <p:nvPicPr>
          <p:cNvPr id="3" name="图片 2" descr="20221128  在星海的“发现教育”里成“人”之美（2022年11月28日  《苏州日报》 B08版  陶赟婷）(1)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925" y="2027555"/>
            <a:ext cx="3333115" cy="4830445"/>
          </a:xfrm>
          <a:prstGeom prst="rect">
            <a:avLst/>
          </a:prstGeom>
        </p:spPr>
      </p:pic>
      <p:sp>
        <p:nvSpPr>
          <p:cNvPr id="108" name="文本框 107"/>
          <p:cNvSpPr txBox="1"/>
          <p:nvPr/>
        </p:nvSpPr>
        <p:spPr>
          <a:xfrm>
            <a:off x="457199" y="5397500"/>
            <a:ext cx="62998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ea typeface="宋体" panose="02010600030101010101" pitchFamily="2" charset="-122"/>
              </a:rPr>
              <a:t>       </a:t>
            </a:r>
            <a:r>
              <a:rPr lang="zh-CN" sz="2400" b="1" dirty="0">
                <a:solidFill>
                  <a:schemeClr val="bg1"/>
                </a:solidFill>
                <a:ea typeface="宋体" panose="02010600030101010101" pitchFamily="2" charset="-122"/>
              </a:rPr>
              <a:t>学校秉承</a:t>
            </a:r>
            <a:r>
              <a:rPr lang="zh-CN" sz="2400" b="1" dirty="0">
                <a:solidFill>
                  <a:srgbClr val="994203"/>
                </a:solidFill>
                <a:ea typeface="宋体" panose="02010600030101010101" pitchFamily="2" charset="-122"/>
              </a:rPr>
              <a:t>“人人成功、人人成星”</a:t>
            </a:r>
            <a:r>
              <a:rPr lang="zh-CN" sz="2400" b="1" dirty="0">
                <a:solidFill>
                  <a:schemeClr val="bg1"/>
                </a:solidFill>
                <a:ea typeface="宋体" panose="02010600030101010101" pitchFamily="2" charset="-122"/>
              </a:rPr>
              <a:t>的教育理想，把星海教育的美好镌刻在“发现教育”里，各美其美，成人之美，美美与共。</a:t>
            </a:r>
            <a:endParaRPr lang="zh-CN" altLang="en-US" sz="2400" b="1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896235"/>
            <a:ext cx="12193270" cy="3107690"/>
            <a:chOff x="0" y="908612"/>
            <a:chExt cx="11767820" cy="3107690"/>
          </a:xfrm>
        </p:grpSpPr>
        <p:sp>
          <p:nvSpPr>
            <p:cNvPr id="3" name="矩形 2"/>
            <p:cNvSpPr/>
            <p:nvPr/>
          </p:nvSpPr>
          <p:spPr>
            <a:xfrm>
              <a:off x="0" y="908612"/>
              <a:ext cx="11767820" cy="3107690"/>
            </a:xfrm>
            <a:prstGeom prst="rect">
              <a:avLst/>
            </a:prstGeom>
            <a:blipFill dpi="0"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flipH="1">
              <a:off x="0" y="908612"/>
              <a:ext cx="11767820" cy="3107690"/>
            </a:xfrm>
            <a:prstGeom prst="rect">
              <a:avLst/>
            </a:prstGeom>
            <a:gradFill>
              <a:gsLst>
                <a:gs pos="79000">
                  <a:srgbClr val="00B0F0">
                    <a:alpha val="0"/>
                  </a:srgbClr>
                </a:gs>
                <a:gs pos="0">
                  <a:srgbClr val="0070C0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611120" y="1204595"/>
            <a:ext cx="13793470" cy="1490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 eaLnBrk="1">
              <a:lnSpc>
                <a:spcPct val="140000"/>
              </a:lnSpc>
            </a:pPr>
            <a:r>
              <a:rPr lang="zh-CN" altLang="en-US" sz="7200" b="1" dirty="0">
                <a:solidFill>
                  <a:schemeClr val="accent5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感</a:t>
            </a:r>
            <a:r>
              <a:rPr lang="en-US" altLang="zh-CN" sz="7200" b="1" dirty="0">
                <a:solidFill>
                  <a:schemeClr val="accent5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  </a:t>
            </a:r>
            <a:r>
              <a:rPr lang="zh-CN" altLang="en-US" sz="7200" b="1" dirty="0">
                <a:solidFill>
                  <a:schemeClr val="accent5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谢</a:t>
            </a:r>
            <a:r>
              <a:rPr lang="en-US" altLang="zh-CN" sz="7200" b="1" dirty="0">
                <a:solidFill>
                  <a:schemeClr val="accent5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  </a:t>
            </a:r>
            <a:r>
              <a:rPr lang="zh-CN" altLang="en-US" sz="7200" b="1" dirty="0">
                <a:solidFill>
                  <a:schemeClr val="accent5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聆</a:t>
            </a:r>
            <a:r>
              <a:rPr lang="en-US" altLang="zh-CN" sz="7200" b="1" dirty="0">
                <a:solidFill>
                  <a:schemeClr val="accent5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  </a:t>
            </a:r>
            <a:r>
              <a:rPr lang="zh-CN" altLang="en-US" sz="7200" b="1" dirty="0">
                <a:solidFill>
                  <a:schemeClr val="accent5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听</a:t>
            </a:r>
          </a:p>
        </p:txBody>
      </p:sp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8750" y="151130"/>
            <a:ext cx="4164965" cy="658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5612765" y="4232910"/>
            <a:ext cx="6239510" cy="1233170"/>
          </a:xfrm>
          <a:prstGeom prst="roundRect">
            <a:avLst>
              <a:gd name="adj" fmla="val 24940"/>
            </a:avLst>
          </a:prstGeom>
          <a:gradFill flip="none" rotWithShape="1">
            <a:gsLst>
              <a:gs pos="0">
                <a:srgbClr val="547F8E"/>
              </a:gs>
              <a:gs pos="100000">
                <a:srgbClr val="295265"/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F8DE9F"/>
                </a:gs>
                <a:gs pos="100000">
                  <a:srgbClr val="EDBB6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688965" y="4486275"/>
            <a:ext cx="6242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增强教育活力，构建韧性未来</a:t>
            </a:r>
          </a:p>
        </p:txBody>
      </p:sp>
      <p:pic>
        <p:nvPicPr>
          <p:cNvPr id="2" name="图片 1"/>
          <p:cNvPicPr/>
          <p:nvPr/>
        </p:nvPicPr>
        <p:blipFill>
          <a:blip r:embed="rId4"/>
          <a:srcRect l="20963" t="21398" r="18694" b="26093"/>
          <a:stretch>
            <a:fillRect/>
          </a:stretch>
        </p:blipFill>
        <p:spPr>
          <a:xfrm>
            <a:off x="1095375" y="191135"/>
            <a:ext cx="3771900" cy="300355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5" name="任意多边形: 形状 9"/>
          <p:cNvSpPr/>
          <p:nvPr/>
        </p:nvSpPr>
        <p:spPr>
          <a:xfrm>
            <a:off x="374015" y="3315970"/>
            <a:ext cx="4948555" cy="2841625"/>
          </a:xfrm>
          <a:custGeom>
            <a:avLst/>
            <a:gdLst>
              <a:gd name="connsiteX0" fmla="*/ 480363 w 5203393"/>
              <a:gd name="connsiteY0" fmla="*/ 0 h 2882121"/>
              <a:gd name="connsiteX1" fmla="*/ 5203393 w 5203393"/>
              <a:gd name="connsiteY1" fmla="*/ 0 h 2882121"/>
              <a:gd name="connsiteX2" fmla="*/ 5203393 w 5203393"/>
              <a:gd name="connsiteY2" fmla="*/ 2882121 h 2882121"/>
              <a:gd name="connsiteX3" fmla="*/ 480363 w 5203393"/>
              <a:gd name="connsiteY3" fmla="*/ 2882121 h 2882121"/>
              <a:gd name="connsiteX4" fmla="*/ 0 w 5203393"/>
              <a:gd name="connsiteY4" fmla="*/ 2401758 h 2882121"/>
              <a:gd name="connsiteX5" fmla="*/ 0 w 5203393"/>
              <a:gd name="connsiteY5" fmla="*/ 480363 h 2882121"/>
              <a:gd name="connsiteX6" fmla="*/ 480363 w 5203393"/>
              <a:gd name="connsiteY6" fmla="*/ 0 h 288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3393" h="2882121">
                <a:moveTo>
                  <a:pt x="480363" y="0"/>
                </a:moveTo>
                <a:lnTo>
                  <a:pt x="5203393" y="0"/>
                </a:lnTo>
                <a:lnTo>
                  <a:pt x="5203393" y="2882121"/>
                </a:lnTo>
                <a:lnTo>
                  <a:pt x="480363" y="2882121"/>
                </a:lnTo>
                <a:cubicBezTo>
                  <a:pt x="215066" y="2882121"/>
                  <a:pt x="0" y="2667055"/>
                  <a:pt x="0" y="2401758"/>
                </a:cubicBezTo>
                <a:lnTo>
                  <a:pt x="0" y="480363"/>
                </a:lnTo>
                <a:cubicBezTo>
                  <a:pt x="0" y="215066"/>
                  <a:pt x="215066" y="0"/>
                  <a:pt x="480363" y="0"/>
                </a:cubicBezTo>
                <a:close/>
              </a:path>
            </a:pathLst>
          </a:custGeom>
          <a:blipFill rotWithShape="1">
            <a:blip r:embed="rId5" cstate="screen"/>
            <a:srcRect/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b="1"/>
          </a:p>
        </p:txBody>
      </p:sp>
      <p:sp>
        <p:nvSpPr>
          <p:cNvPr id="7" name="任意多边形: 形状 9"/>
          <p:cNvSpPr/>
          <p:nvPr/>
        </p:nvSpPr>
        <p:spPr>
          <a:xfrm flipH="1">
            <a:off x="5524500" y="248920"/>
            <a:ext cx="5173345" cy="3067050"/>
          </a:xfrm>
          <a:custGeom>
            <a:avLst/>
            <a:gdLst>
              <a:gd name="connsiteX0" fmla="*/ 480363 w 5203393"/>
              <a:gd name="connsiteY0" fmla="*/ 0 h 2882121"/>
              <a:gd name="connsiteX1" fmla="*/ 5203393 w 5203393"/>
              <a:gd name="connsiteY1" fmla="*/ 0 h 2882121"/>
              <a:gd name="connsiteX2" fmla="*/ 5203393 w 5203393"/>
              <a:gd name="connsiteY2" fmla="*/ 2882121 h 2882121"/>
              <a:gd name="connsiteX3" fmla="*/ 480363 w 5203393"/>
              <a:gd name="connsiteY3" fmla="*/ 2882121 h 2882121"/>
              <a:gd name="connsiteX4" fmla="*/ 0 w 5203393"/>
              <a:gd name="connsiteY4" fmla="*/ 2401758 h 2882121"/>
              <a:gd name="connsiteX5" fmla="*/ 0 w 5203393"/>
              <a:gd name="connsiteY5" fmla="*/ 480363 h 2882121"/>
              <a:gd name="connsiteX6" fmla="*/ 480363 w 5203393"/>
              <a:gd name="connsiteY6" fmla="*/ 0 h 288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3393" h="2882121">
                <a:moveTo>
                  <a:pt x="480363" y="0"/>
                </a:moveTo>
                <a:lnTo>
                  <a:pt x="5203393" y="0"/>
                </a:lnTo>
                <a:lnTo>
                  <a:pt x="5203393" y="2882121"/>
                </a:lnTo>
                <a:lnTo>
                  <a:pt x="480363" y="2882121"/>
                </a:lnTo>
                <a:cubicBezTo>
                  <a:pt x="215066" y="2882121"/>
                  <a:pt x="0" y="2667055"/>
                  <a:pt x="0" y="2401758"/>
                </a:cubicBezTo>
                <a:lnTo>
                  <a:pt x="0" y="480363"/>
                </a:lnTo>
                <a:cubicBezTo>
                  <a:pt x="0" y="215066"/>
                  <a:pt x="215066" y="0"/>
                  <a:pt x="480363" y="0"/>
                </a:cubicBezTo>
                <a:close/>
              </a:path>
            </a:pathLst>
          </a:custGeom>
          <a:blipFill rotWithShape="1">
            <a:blip r:embed="rId6" cstate="screen"/>
            <a:srcRect/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b="1"/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105" y="302895"/>
            <a:ext cx="4296410" cy="658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/>
      <p:bldP spid="2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3898265" y="994410"/>
            <a:ext cx="7634605" cy="1283335"/>
          </a:xfrm>
          <a:prstGeom prst="roundRect">
            <a:avLst>
              <a:gd name="adj" fmla="val 24940"/>
            </a:avLst>
          </a:prstGeom>
          <a:gradFill flip="none" rotWithShape="1">
            <a:gsLst>
              <a:gs pos="0">
                <a:srgbClr val="547F8E"/>
              </a:gs>
              <a:gs pos="100000">
                <a:srgbClr val="295265"/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F8DE9F"/>
                </a:gs>
                <a:gs pos="100000">
                  <a:srgbClr val="EDBB6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88265" y="4389120"/>
            <a:ext cx="5478780" cy="1859280"/>
          </a:xfrm>
          <a:prstGeom prst="round2Diag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4047490" y="1097915"/>
            <a:ext cx="78670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习近平总书记指出：</a:t>
            </a:r>
          </a:p>
          <a:p>
            <a:pPr indent="0"/>
            <a:r>
              <a:rPr lang="zh-CN" sz="3200" b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“教育兴则国家兴，教育强则国家强。”</a:t>
            </a:r>
            <a:endParaRPr lang="zh-CN" altLang="en-US" sz="3200" b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5" name="图片 4" descr="eca86bd77ab71598316801"/>
          <p:cNvPicPr>
            <a:picLocks noChangeAspect="1"/>
          </p:cNvPicPr>
          <p:nvPr/>
        </p:nvPicPr>
        <p:blipFill>
          <a:blip r:embed="rId4"/>
          <a:srcRect l="9250" r="7833" b="74"/>
          <a:stretch>
            <a:fillRect/>
          </a:stretch>
        </p:blipFill>
        <p:spPr>
          <a:xfrm>
            <a:off x="490855" y="382270"/>
            <a:ext cx="3241040" cy="381762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6" name="文本框 5"/>
          <p:cNvSpPr txBox="1"/>
          <p:nvPr/>
        </p:nvSpPr>
        <p:spPr>
          <a:xfrm>
            <a:off x="5567045" y="2961640"/>
            <a:ext cx="647319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en-US" altLang="zh-CN" sz="2400" b="1" dirty="0">
                <a:solidFill>
                  <a:schemeClr val="bg1"/>
                </a:solidFill>
                <a:ea typeface="宋体" panose="02010600030101010101" pitchFamily="2" charset="-122"/>
              </a:rPr>
              <a:t>   </a:t>
            </a:r>
            <a:r>
              <a:rPr lang="zh-CN" sz="2400" b="1" dirty="0">
                <a:solidFill>
                  <a:schemeClr val="bg1"/>
                </a:solidFill>
                <a:ea typeface="宋体" panose="02010600030101010101" pitchFamily="2" charset="-122"/>
              </a:rPr>
              <a:t>把组织实施教育强国建设规划纲要作为工作主线，把进一步全面深化改革作为根本动力，在教育的</a:t>
            </a:r>
            <a:r>
              <a:rPr lang="zh-CN" sz="2800" b="1" dirty="0">
                <a:solidFill>
                  <a:srgbClr val="9942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数字化、国际化、绿色化</a:t>
            </a:r>
            <a:r>
              <a:rPr lang="zh-CN" sz="2400" b="1" dirty="0">
                <a:solidFill>
                  <a:schemeClr val="bg1"/>
                </a:solidFill>
                <a:ea typeface="宋体" panose="02010600030101010101" pitchFamily="2" charset="-122"/>
              </a:rPr>
              <a:t>方向上开辟发展新空间，加快建设高质量教育体系，办好人民满意的教育，培养德智体美劳全面发展的社会主义建设者和接班人，为全面推进中华民族伟大复兴作出新的更大贡献。</a:t>
            </a:r>
          </a:p>
          <a:p>
            <a:pPr indent="406400" algn="r"/>
            <a:r>
              <a:rPr lang="en-US" altLang="zh-CN" sz="2400" b="1" dirty="0">
                <a:solidFill>
                  <a:schemeClr val="bg1"/>
                </a:solidFill>
                <a:ea typeface="宋体" panose="02010600030101010101" pitchFamily="2" charset="-122"/>
              </a:rPr>
              <a:t>——2024年1</a:t>
            </a:r>
            <a:r>
              <a:rPr lang="zh-CN" altLang="en-US" sz="2400" b="1" dirty="0">
                <a:solidFill>
                  <a:schemeClr val="bg1"/>
                </a:solidFill>
                <a:ea typeface="宋体" panose="02010600030101010101" pitchFamily="2" charset="-122"/>
              </a:rPr>
              <a:t>月</a:t>
            </a:r>
            <a:r>
              <a:rPr lang="en-US" altLang="zh-CN" sz="2400" b="1" dirty="0" err="1">
                <a:solidFill>
                  <a:schemeClr val="bg1"/>
                </a:solidFill>
                <a:ea typeface="宋体" panose="02010600030101010101" pitchFamily="2" charset="-122"/>
              </a:rPr>
              <a:t>全国教育工作大会</a:t>
            </a:r>
            <a:endParaRPr lang="en-US" altLang="zh-CN" sz="2400" b="1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6037118" y="935182"/>
            <a:ext cx="3434196" cy="981565"/>
          </a:xfrm>
          <a:prstGeom prst="roundRect">
            <a:avLst>
              <a:gd name="adj" fmla="val 24940"/>
            </a:avLst>
          </a:prstGeom>
          <a:gradFill flip="none" rotWithShape="1">
            <a:gsLst>
              <a:gs pos="0">
                <a:srgbClr val="547F8E"/>
              </a:gs>
              <a:gs pos="100000">
                <a:srgbClr val="295265"/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F8DE9F"/>
                </a:gs>
                <a:gs pos="100000">
                  <a:srgbClr val="EDBB6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407035" y="3673475"/>
            <a:ext cx="4810760" cy="261493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2" name="图片 1"/>
          <p:cNvPicPr/>
          <p:nvPr/>
        </p:nvPicPr>
        <p:blipFill>
          <a:blip r:embed="rId4"/>
          <a:stretch>
            <a:fillRect/>
          </a:stretch>
        </p:blipFill>
        <p:spPr>
          <a:xfrm>
            <a:off x="427990" y="410845"/>
            <a:ext cx="4789805" cy="301180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5554345" y="2186940"/>
            <a:ext cx="644525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/>
            <a:r>
              <a:rPr lang="en-US" altLang="zh-CN" sz="2800" b="1" dirty="0">
                <a:solidFill>
                  <a:schemeClr val="bg1"/>
                </a:solidFill>
                <a:ea typeface="宋体" panose="02010600030101010101" pitchFamily="2" charset="-122"/>
              </a:rPr>
              <a:t>   </a:t>
            </a:r>
            <a:r>
              <a:rPr lang="zh-CN" sz="2800" b="1" dirty="0">
                <a:solidFill>
                  <a:schemeClr val="bg1"/>
                </a:solidFill>
                <a:ea typeface="宋体" panose="02010600030101010101" pitchFamily="2" charset="-122"/>
              </a:rPr>
              <a:t>整合</a:t>
            </a:r>
            <a:r>
              <a:rPr lang="zh-CN" sz="2800" b="1" dirty="0">
                <a:solidFill>
                  <a:srgbClr val="9942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教育部、省市前瞻性项目14余项</a:t>
            </a:r>
            <a:r>
              <a:rPr lang="zh-CN" sz="2800" b="1" dirty="0">
                <a:solidFill>
                  <a:srgbClr val="994203"/>
                </a:solidFill>
                <a:ea typeface="宋体" panose="02010600030101010101" pitchFamily="2" charset="-122"/>
              </a:rPr>
              <a:t>，</a:t>
            </a:r>
            <a:r>
              <a:rPr lang="zh-CN" sz="2800" b="1" dirty="0">
                <a:solidFill>
                  <a:schemeClr val="bg1"/>
                </a:solidFill>
                <a:ea typeface="宋体" panose="02010600030101010101" pitchFamily="2" charset="-122"/>
              </a:rPr>
              <a:t>整体构建技术赋能的</a:t>
            </a:r>
            <a:r>
              <a:rPr lang="zh-CN" sz="2800" b="1" dirty="0">
                <a:solidFill>
                  <a:srgbClr val="9942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“同心圆”教育数字化转型体系</a:t>
            </a:r>
            <a:r>
              <a:rPr lang="zh-CN" sz="2800" b="1" dirty="0">
                <a:solidFill>
                  <a:srgbClr val="994203"/>
                </a:solidFill>
                <a:ea typeface="宋体" panose="02010600030101010101" pitchFamily="2" charset="-122"/>
              </a:rPr>
              <a:t>，</a:t>
            </a:r>
            <a:r>
              <a:rPr lang="zh-CN" sz="2800" b="1" dirty="0">
                <a:solidFill>
                  <a:schemeClr val="bg1"/>
                </a:solidFill>
                <a:ea typeface="宋体" panose="02010600030101010101" pitchFamily="2" charset="-122"/>
              </a:rPr>
              <a:t>围绕学生的全面发展</a:t>
            </a:r>
            <a:r>
              <a:rPr lang="zh-CN" sz="2800" b="1" dirty="0">
                <a:ea typeface="宋体" panose="02010600030101010101" pitchFamily="2" charset="-122"/>
              </a:rPr>
              <a:t>，</a:t>
            </a:r>
            <a:r>
              <a:rPr lang="zh-CN" sz="2800" b="1" dirty="0">
                <a:solidFill>
                  <a:schemeClr val="bg1"/>
                </a:solidFill>
                <a:ea typeface="宋体" panose="02010600030101010101" pitchFamily="2" charset="-122"/>
              </a:rPr>
              <a:t>着力开展</a:t>
            </a:r>
            <a:r>
              <a:rPr lang="zh-CN" sz="2800" b="1" dirty="0">
                <a:solidFill>
                  <a:srgbClr val="9942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“5G+智慧教育”实验区</a:t>
            </a:r>
            <a:r>
              <a:rPr lang="zh-CN" sz="2800" b="1" dirty="0">
                <a:solidFill>
                  <a:schemeClr val="bg1"/>
                </a:solidFill>
                <a:ea typeface="宋体" panose="02010600030101010101" pitchFamily="2" charset="-122"/>
              </a:rPr>
              <a:t>建设和</a:t>
            </a:r>
            <a:r>
              <a:rPr lang="zh-CN" sz="2800" b="1" dirty="0">
                <a:solidFill>
                  <a:srgbClr val="9942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省智慧教育样板区</a:t>
            </a:r>
            <a:r>
              <a:rPr lang="zh-CN" sz="2800" b="1" dirty="0">
                <a:solidFill>
                  <a:schemeClr val="bg1"/>
                </a:solidFill>
                <a:ea typeface="宋体" panose="02010600030101010101" pitchFamily="2" charset="-122"/>
              </a:rPr>
              <a:t>建设，着力推进学习资源的立体化供给、教学模式的效能化比析和教育评价的全数据刻画，推动了区域教育的高质量发展。</a:t>
            </a:r>
            <a:endParaRPr lang="zh-CN" altLang="en-US" sz="2800" b="1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59096" y="1132840"/>
            <a:ext cx="29642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40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教育数字化</a:t>
            </a:r>
            <a:endParaRPr lang="zh-CN" altLang="en-US" sz="4000" b="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103" grpId="0"/>
      <p:bldP spid="10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402570" y="1661615"/>
            <a:ext cx="3863340" cy="895985"/>
          </a:xfrm>
          <a:prstGeom prst="roundRect">
            <a:avLst>
              <a:gd name="adj" fmla="val 24940"/>
            </a:avLst>
          </a:prstGeom>
          <a:gradFill flip="none" rotWithShape="1">
            <a:gsLst>
              <a:gs pos="0">
                <a:srgbClr val="547F8E"/>
              </a:gs>
              <a:gs pos="100000">
                <a:srgbClr val="295265"/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F8DE9F"/>
                </a:gs>
                <a:gs pos="100000">
                  <a:srgbClr val="EDBB6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8492" y="1747591"/>
            <a:ext cx="3595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6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信息化与数字化</a:t>
            </a:r>
            <a:endParaRPr lang="zh-CN" altLang="en-US" sz="3600" b="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3" name="Freeform 29"/>
          <p:cNvSpPr/>
          <p:nvPr/>
        </p:nvSpPr>
        <p:spPr bwMode="auto">
          <a:xfrm>
            <a:off x="9133419" y="5293754"/>
            <a:ext cx="143933" cy="211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8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68">
                <a:moveTo>
                  <a:pt x="0" y="0"/>
                </a:moveTo>
                <a:lnTo>
                  <a:pt x="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5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134"/>
          <p:cNvGrpSpPr/>
          <p:nvPr/>
        </p:nvGrpSpPr>
        <p:grpSpPr>
          <a:xfrm>
            <a:off x="5051036" y="3338020"/>
            <a:ext cx="2089928" cy="3231617"/>
            <a:chOff x="3606801" y="1272140"/>
            <a:chExt cx="1920875" cy="2970213"/>
          </a:xfrm>
        </p:grpSpPr>
        <p:sp>
          <p:nvSpPr>
            <p:cNvPr id="70" name="Freeform 37"/>
            <p:cNvSpPr/>
            <p:nvPr/>
          </p:nvSpPr>
          <p:spPr bwMode="auto">
            <a:xfrm>
              <a:off x="4586288" y="1272140"/>
              <a:ext cx="885825" cy="628650"/>
            </a:xfrm>
            <a:custGeom>
              <a:avLst/>
              <a:gdLst/>
              <a:ahLst/>
              <a:cxnLst>
                <a:cxn ang="0">
                  <a:pos x="626" y="266"/>
                </a:cxn>
                <a:cxn ang="0">
                  <a:pos x="839" y="594"/>
                </a:cxn>
                <a:cxn ang="0">
                  <a:pos x="0" y="594"/>
                </a:cxn>
                <a:cxn ang="0">
                  <a:pos x="0" y="0"/>
                </a:cxn>
                <a:cxn ang="0">
                  <a:pos x="626" y="266"/>
                </a:cxn>
              </a:cxnLst>
              <a:rect l="0" t="0" r="r" b="b"/>
              <a:pathLst>
                <a:path w="839" h="594">
                  <a:moveTo>
                    <a:pt x="626" y="266"/>
                  </a:moveTo>
                  <a:cubicBezTo>
                    <a:pt x="724" y="364"/>
                    <a:pt x="795" y="473"/>
                    <a:pt x="839" y="594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4" y="4"/>
                    <a:pt x="452" y="92"/>
                    <a:pt x="626" y="266"/>
                  </a:cubicBezTo>
                  <a:close/>
                </a:path>
              </a:pathLst>
            </a:custGeom>
            <a:solidFill>
              <a:srgbClr val="FFE22C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1" name="Group 104"/>
            <p:cNvGrpSpPr/>
            <p:nvPr/>
          </p:nvGrpSpPr>
          <p:grpSpPr>
            <a:xfrm>
              <a:off x="4089401" y="3400978"/>
              <a:ext cx="963612" cy="841375"/>
              <a:chOff x="4089401" y="2825751"/>
              <a:chExt cx="963612" cy="841375"/>
            </a:xfrm>
            <a:solidFill>
              <a:schemeClr val="tx1">
                <a:lumMod val="65000"/>
                <a:lumOff val="35000"/>
              </a:schemeClr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16" name="Freeform 36"/>
              <p:cNvSpPr/>
              <p:nvPr/>
            </p:nvSpPr>
            <p:spPr bwMode="auto">
              <a:xfrm>
                <a:off x="4203701" y="3382963"/>
                <a:ext cx="736600" cy="284163"/>
              </a:xfrm>
              <a:custGeom>
                <a:avLst/>
                <a:gdLst/>
                <a:ahLst/>
                <a:cxnLst>
                  <a:cxn ang="0">
                    <a:pos x="682" y="13"/>
                  </a:cxn>
                  <a:cxn ang="0">
                    <a:pos x="696" y="47"/>
                  </a:cxn>
                  <a:cxn ang="0">
                    <a:pos x="682" y="80"/>
                  </a:cxn>
                  <a:cxn ang="0">
                    <a:pos x="649" y="94"/>
                  </a:cxn>
                  <a:cxn ang="0">
                    <a:pos x="596" y="94"/>
                  </a:cxn>
                  <a:cxn ang="0">
                    <a:pos x="446" y="194"/>
                  </a:cxn>
                  <a:cxn ang="0">
                    <a:pos x="410" y="213"/>
                  </a:cxn>
                  <a:cxn ang="0">
                    <a:pos x="411" y="221"/>
                  </a:cxn>
                  <a:cxn ang="0">
                    <a:pos x="411" y="249"/>
                  </a:cxn>
                  <a:cxn ang="0">
                    <a:pos x="349" y="268"/>
                  </a:cxn>
                  <a:cxn ang="0">
                    <a:pos x="285" y="249"/>
                  </a:cxn>
                  <a:cxn ang="0">
                    <a:pos x="285" y="221"/>
                  </a:cxn>
                  <a:cxn ang="0">
                    <a:pos x="286" y="212"/>
                  </a:cxn>
                  <a:cxn ang="0">
                    <a:pos x="245" y="194"/>
                  </a:cxn>
                  <a:cxn ang="0">
                    <a:pos x="89" y="94"/>
                  </a:cxn>
                  <a:cxn ang="0">
                    <a:pos x="47" y="94"/>
                  </a:cxn>
                  <a:cxn ang="0">
                    <a:pos x="14" y="80"/>
                  </a:cxn>
                  <a:cxn ang="0">
                    <a:pos x="0" y="47"/>
                  </a:cxn>
                  <a:cxn ang="0">
                    <a:pos x="14" y="13"/>
                  </a:cxn>
                  <a:cxn ang="0">
                    <a:pos x="47" y="0"/>
                  </a:cxn>
                  <a:cxn ang="0">
                    <a:pos x="649" y="0"/>
                  </a:cxn>
                  <a:cxn ang="0">
                    <a:pos x="682" y="13"/>
                  </a:cxn>
                </a:cxnLst>
                <a:rect l="0" t="0" r="r" b="b"/>
                <a:pathLst>
                  <a:path w="696" h="268">
                    <a:moveTo>
                      <a:pt x="682" y="13"/>
                    </a:moveTo>
                    <a:cubicBezTo>
                      <a:pt x="691" y="23"/>
                      <a:pt x="696" y="34"/>
                      <a:pt x="696" y="47"/>
                    </a:cubicBezTo>
                    <a:cubicBezTo>
                      <a:pt x="696" y="60"/>
                      <a:pt x="691" y="71"/>
                      <a:pt x="682" y="80"/>
                    </a:cubicBezTo>
                    <a:cubicBezTo>
                      <a:pt x="673" y="89"/>
                      <a:pt x="662" y="94"/>
                      <a:pt x="649" y="94"/>
                    </a:cubicBezTo>
                    <a:cubicBezTo>
                      <a:pt x="596" y="94"/>
                      <a:pt x="596" y="94"/>
                      <a:pt x="596" y="94"/>
                    </a:cubicBezTo>
                    <a:cubicBezTo>
                      <a:pt x="555" y="128"/>
                      <a:pt x="505" y="161"/>
                      <a:pt x="446" y="194"/>
                    </a:cubicBezTo>
                    <a:cubicBezTo>
                      <a:pt x="434" y="200"/>
                      <a:pt x="423" y="206"/>
                      <a:pt x="410" y="213"/>
                    </a:cubicBezTo>
                    <a:cubicBezTo>
                      <a:pt x="411" y="215"/>
                      <a:pt x="411" y="218"/>
                      <a:pt x="411" y="221"/>
                    </a:cubicBezTo>
                    <a:cubicBezTo>
                      <a:pt x="411" y="249"/>
                      <a:pt x="411" y="249"/>
                      <a:pt x="411" y="249"/>
                    </a:cubicBezTo>
                    <a:cubicBezTo>
                      <a:pt x="390" y="262"/>
                      <a:pt x="370" y="268"/>
                      <a:pt x="349" y="268"/>
                    </a:cubicBezTo>
                    <a:cubicBezTo>
                      <a:pt x="328" y="268"/>
                      <a:pt x="306" y="262"/>
                      <a:pt x="285" y="249"/>
                    </a:cubicBezTo>
                    <a:cubicBezTo>
                      <a:pt x="285" y="221"/>
                      <a:pt x="285" y="221"/>
                      <a:pt x="285" y="221"/>
                    </a:cubicBezTo>
                    <a:cubicBezTo>
                      <a:pt x="285" y="218"/>
                      <a:pt x="285" y="215"/>
                      <a:pt x="286" y="212"/>
                    </a:cubicBezTo>
                    <a:cubicBezTo>
                      <a:pt x="272" y="206"/>
                      <a:pt x="258" y="200"/>
                      <a:pt x="245" y="194"/>
                    </a:cubicBezTo>
                    <a:cubicBezTo>
                      <a:pt x="189" y="166"/>
                      <a:pt x="137" y="133"/>
                      <a:pt x="89" y="94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34" y="94"/>
                      <a:pt x="23" y="89"/>
                      <a:pt x="14" y="80"/>
                    </a:cubicBezTo>
                    <a:cubicBezTo>
                      <a:pt x="5" y="71"/>
                      <a:pt x="0" y="60"/>
                      <a:pt x="0" y="47"/>
                    </a:cubicBezTo>
                    <a:cubicBezTo>
                      <a:pt x="0" y="34"/>
                      <a:pt x="5" y="23"/>
                      <a:pt x="14" y="13"/>
                    </a:cubicBezTo>
                    <a:cubicBezTo>
                      <a:pt x="23" y="4"/>
                      <a:pt x="34" y="0"/>
                      <a:pt x="47" y="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662" y="0"/>
                      <a:pt x="673" y="4"/>
                      <a:pt x="68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4089401" y="2825751"/>
                <a:ext cx="496888" cy="500063"/>
              </a:xfrm>
              <a:custGeom>
                <a:avLst/>
                <a:gdLst/>
                <a:ahLst/>
                <a:cxnLst>
                  <a:cxn ang="0">
                    <a:pos x="471" y="0"/>
                  </a:cxn>
                  <a:cxn ang="0">
                    <a:pos x="471" y="126"/>
                  </a:cxn>
                  <a:cxn ang="0">
                    <a:pos x="64" y="126"/>
                  </a:cxn>
                  <a:cxn ang="0">
                    <a:pos x="19" y="107"/>
                  </a:cxn>
                  <a:cxn ang="0">
                    <a:pos x="1" y="63"/>
                  </a:cxn>
                  <a:cxn ang="0">
                    <a:pos x="19" y="18"/>
                  </a:cxn>
                  <a:cxn ang="0">
                    <a:pos x="64" y="0"/>
                  </a:cxn>
                  <a:cxn ang="0">
                    <a:pos x="471" y="0"/>
                  </a:cxn>
                  <a:cxn ang="0">
                    <a:pos x="471" y="175"/>
                  </a:cxn>
                  <a:cxn ang="0">
                    <a:pos x="471" y="301"/>
                  </a:cxn>
                  <a:cxn ang="0">
                    <a:pos x="63" y="301"/>
                  </a:cxn>
                  <a:cxn ang="0">
                    <a:pos x="18" y="282"/>
                  </a:cxn>
                  <a:cxn ang="0">
                    <a:pos x="0" y="238"/>
                  </a:cxn>
                  <a:cxn ang="0">
                    <a:pos x="0" y="237"/>
                  </a:cxn>
                  <a:cxn ang="0">
                    <a:pos x="18" y="193"/>
                  </a:cxn>
                  <a:cxn ang="0">
                    <a:pos x="63" y="175"/>
                  </a:cxn>
                  <a:cxn ang="0">
                    <a:pos x="471" y="175"/>
                  </a:cxn>
                  <a:cxn ang="0">
                    <a:pos x="471" y="347"/>
                  </a:cxn>
                  <a:cxn ang="0">
                    <a:pos x="471" y="473"/>
                  </a:cxn>
                  <a:cxn ang="0">
                    <a:pos x="64" y="473"/>
                  </a:cxn>
                  <a:cxn ang="0">
                    <a:pos x="20" y="455"/>
                  </a:cxn>
                  <a:cxn ang="0">
                    <a:pos x="1" y="410"/>
                  </a:cxn>
                  <a:cxn ang="0">
                    <a:pos x="20" y="365"/>
                  </a:cxn>
                  <a:cxn ang="0">
                    <a:pos x="64" y="347"/>
                  </a:cxn>
                  <a:cxn ang="0">
                    <a:pos x="471" y="347"/>
                  </a:cxn>
                </a:cxnLst>
                <a:rect l="0" t="0" r="r" b="b"/>
                <a:pathLst>
                  <a:path w="471" h="473">
                    <a:moveTo>
                      <a:pt x="471" y="0"/>
                    </a:moveTo>
                    <a:cubicBezTo>
                      <a:pt x="471" y="126"/>
                      <a:pt x="471" y="126"/>
                      <a:pt x="471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46" y="126"/>
                      <a:pt x="32" y="120"/>
                      <a:pt x="19" y="107"/>
                    </a:cubicBezTo>
                    <a:cubicBezTo>
                      <a:pt x="7" y="95"/>
                      <a:pt x="1" y="80"/>
                      <a:pt x="1" y="63"/>
                    </a:cubicBezTo>
                    <a:cubicBezTo>
                      <a:pt x="1" y="45"/>
                      <a:pt x="7" y="30"/>
                      <a:pt x="19" y="18"/>
                    </a:cubicBezTo>
                    <a:cubicBezTo>
                      <a:pt x="32" y="6"/>
                      <a:pt x="46" y="0"/>
                      <a:pt x="64" y="0"/>
                    </a:cubicBezTo>
                    <a:lnTo>
                      <a:pt x="471" y="0"/>
                    </a:lnTo>
                    <a:close/>
                    <a:moveTo>
                      <a:pt x="471" y="175"/>
                    </a:moveTo>
                    <a:cubicBezTo>
                      <a:pt x="471" y="301"/>
                      <a:pt x="471" y="301"/>
                      <a:pt x="471" y="301"/>
                    </a:cubicBezTo>
                    <a:cubicBezTo>
                      <a:pt x="63" y="301"/>
                      <a:pt x="63" y="301"/>
                      <a:pt x="63" y="301"/>
                    </a:cubicBezTo>
                    <a:cubicBezTo>
                      <a:pt x="46" y="301"/>
                      <a:pt x="31" y="295"/>
                      <a:pt x="18" y="282"/>
                    </a:cubicBezTo>
                    <a:cubicBezTo>
                      <a:pt x="6" y="270"/>
                      <a:pt x="0" y="255"/>
                      <a:pt x="0" y="238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20"/>
                      <a:pt x="6" y="206"/>
                      <a:pt x="18" y="193"/>
                    </a:cubicBezTo>
                    <a:cubicBezTo>
                      <a:pt x="31" y="181"/>
                      <a:pt x="46" y="175"/>
                      <a:pt x="63" y="175"/>
                    </a:cubicBezTo>
                    <a:lnTo>
                      <a:pt x="471" y="175"/>
                    </a:lnTo>
                    <a:close/>
                    <a:moveTo>
                      <a:pt x="471" y="347"/>
                    </a:moveTo>
                    <a:cubicBezTo>
                      <a:pt x="471" y="473"/>
                      <a:pt x="471" y="473"/>
                      <a:pt x="471" y="473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47" y="473"/>
                      <a:pt x="32" y="467"/>
                      <a:pt x="20" y="455"/>
                    </a:cubicBezTo>
                    <a:cubicBezTo>
                      <a:pt x="7" y="442"/>
                      <a:pt x="1" y="428"/>
                      <a:pt x="1" y="410"/>
                    </a:cubicBezTo>
                    <a:cubicBezTo>
                      <a:pt x="1" y="393"/>
                      <a:pt x="7" y="378"/>
                      <a:pt x="20" y="365"/>
                    </a:cubicBezTo>
                    <a:cubicBezTo>
                      <a:pt x="32" y="353"/>
                      <a:pt x="47" y="347"/>
                      <a:pt x="64" y="347"/>
                    </a:cubicBezTo>
                    <a:lnTo>
                      <a:pt x="471" y="34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39"/>
              <p:cNvSpPr>
                <a:spLocks noEditPoints="1"/>
              </p:cNvSpPr>
              <p:nvPr/>
            </p:nvSpPr>
            <p:spPr bwMode="auto">
              <a:xfrm>
                <a:off x="4586288" y="2825751"/>
                <a:ext cx="466725" cy="500063"/>
              </a:xfrm>
              <a:custGeom>
                <a:avLst/>
                <a:gdLst/>
                <a:ahLst/>
                <a:cxnLst>
                  <a:cxn ang="0">
                    <a:pos x="0" y="473"/>
                  </a:cxn>
                  <a:cxn ang="0">
                    <a:pos x="0" y="347"/>
                  </a:cxn>
                  <a:cxn ang="0">
                    <a:pos x="378" y="347"/>
                  </a:cxn>
                  <a:cxn ang="0">
                    <a:pos x="422" y="365"/>
                  </a:cxn>
                  <a:cxn ang="0">
                    <a:pos x="441" y="410"/>
                  </a:cxn>
                  <a:cxn ang="0">
                    <a:pos x="422" y="455"/>
                  </a:cxn>
                  <a:cxn ang="0">
                    <a:pos x="378" y="473"/>
                  </a:cxn>
                  <a:cxn ang="0">
                    <a:pos x="0" y="473"/>
                  </a:cxn>
                  <a:cxn ang="0">
                    <a:pos x="0" y="175"/>
                  </a:cxn>
                  <a:cxn ang="0">
                    <a:pos x="376" y="175"/>
                  </a:cxn>
                  <a:cxn ang="0">
                    <a:pos x="421" y="193"/>
                  </a:cxn>
                  <a:cxn ang="0">
                    <a:pos x="440" y="237"/>
                  </a:cxn>
                  <a:cxn ang="0">
                    <a:pos x="440" y="238"/>
                  </a:cxn>
                  <a:cxn ang="0">
                    <a:pos x="421" y="282"/>
                  </a:cxn>
                  <a:cxn ang="0">
                    <a:pos x="376" y="301"/>
                  </a:cxn>
                  <a:cxn ang="0">
                    <a:pos x="0" y="301"/>
                  </a:cxn>
                  <a:cxn ang="0">
                    <a:pos x="0" y="175"/>
                  </a:cxn>
                  <a:cxn ang="0">
                    <a:pos x="0" y="0"/>
                  </a:cxn>
                  <a:cxn ang="0">
                    <a:pos x="377" y="0"/>
                  </a:cxn>
                  <a:cxn ang="0">
                    <a:pos x="422" y="18"/>
                  </a:cxn>
                  <a:cxn ang="0">
                    <a:pos x="440" y="63"/>
                  </a:cxn>
                  <a:cxn ang="0">
                    <a:pos x="422" y="107"/>
                  </a:cxn>
                  <a:cxn ang="0">
                    <a:pos x="377" y="126"/>
                  </a:cxn>
                  <a:cxn ang="0">
                    <a:pos x="0" y="126"/>
                  </a:cxn>
                  <a:cxn ang="0">
                    <a:pos x="0" y="0"/>
                  </a:cxn>
                </a:cxnLst>
                <a:rect l="0" t="0" r="r" b="b"/>
                <a:pathLst>
                  <a:path w="441" h="473">
                    <a:moveTo>
                      <a:pt x="0" y="473"/>
                    </a:moveTo>
                    <a:cubicBezTo>
                      <a:pt x="0" y="347"/>
                      <a:pt x="0" y="347"/>
                      <a:pt x="0" y="347"/>
                    </a:cubicBezTo>
                    <a:cubicBezTo>
                      <a:pt x="378" y="347"/>
                      <a:pt x="378" y="347"/>
                      <a:pt x="378" y="347"/>
                    </a:cubicBezTo>
                    <a:cubicBezTo>
                      <a:pt x="395" y="347"/>
                      <a:pt x="410" y="353"/>
                      <a:pt x="422" y="365"/>
                    </a:cubicBezTo>
                    <a:cubicBezTo>
                      <a:pt x="434" y="378"/>
                      <a:pt x="441" y="393"/>
                      <a:pt x="441" y="410"/>
                    </a:cubicBezTo>
                    <a:cubicBezTo>
                      <a:pt x="441" y="428"/>
                      <a:pt x="434" y="442"/>
                      <a:pt x="422" y="455"/>
                    </a:cubicBezTo>
                    <a:cubicBezTo>
                      <a:pt x="410" y="467"/>
                      <a:pt x="395" y="473"/>
                      <a:pt x="378" y="473"/>
                    </a:cubicBezTo>
                    <a:lnTo>
                      <a:pt x="0" y="473"/>
                    </a:lnTo>
                    <a:close/>
                    <a:moveTo>
                      <a:pt x="0" y="175"/>
                    </a:moveTo>
                    <a:cubicBezTo>
                      <a:pt x="376" y="175"/>
                      <a:pt x="376" y="175"/>
                      <a:pt x="376" y="175"/>
                    </a:cubicBezTo>
                    <a:cubicBezTo>
                      <a:pt x="394" y="175"/>
                      <a:pt x="409" y="181"/>
                      <a:pt x="421" y="193"/>
                    </a:cubicBezTo>
                    <a:cubicBezTo>
                      <a:pt x="433" y="206"/>
                      <a:pt x="440" y="220"/>
                      <a:pt x="440" y="237"/>
                    </a:cubicBezTo>
                    <a:cubicBezTo>
                      <a:pt x="440" y="238"/>
                      <a:pt x="440" y="238"/>
                      <a:pt x="440" y="238"/>
                    </a:cubicBezTo>
                    <a:cubicBezTo>
                      <a:pt x="440" y="255"/>
                      <a:pt x="433" y="270"/>
                      <a:pt x="421" y="282"/>
                    </a:cubicBezTo>
                    <a:cubicBezTo>
                      <a:pt x="409" y="295"/>
                      <a:pt x="394" y="301"/>
                      <a:pt x="376" y="301"/>
                    </a:cubicBezTo>
                    <a:cubicBezTo>
                      <a:pt x="0" y="301"/>
                      <a:pt x="0" y="301"/>
                      <a:pt x="0" y="301"/>
                    </a:cubicBezTo>
                    <a:lnTo>
                      <a:pt x="0" y="175"/>
                    </a:lnTo>
                    <a:close/>
                    <a:moveTo>
                      <a:pt x="0" y="0"/>
                    </a:moveTo>
                    <a:cubicBezTo>
                      <a:pt x="377" y="0"/>
                      <a:pt x="377" y="0"/>
                      <a:pt x="377" y="0"/>
                    </a:cubicBezTo>
                    <a:cubicBezTo>
                      <a:pt x="395" y="0"/>
                      <a:pt x="409" y="6"/>
                      <a:pt x="422" y="18"/>
                    </a:cubicBezTo>
                    <a:cubicBezTo>
                      <a:pt x="434" y="30"/>
                      <a:pt x="440" y="45"/>
                      <a:pt x="440" y="63"/>
                    </a:cubicBezTo>
                    <a:cubicBezTo>
                      <a:pt x="440" y="80"/>
                      <a:pt x="434" y="95"/>
                      <a:pt x="422" y="107"/>
                    </a:cubicBezTo>
                    <a:cubicBezTo>
                      <a:pt x="409" y="120"/>
                      <a:pt x="395" y="126"/>
                      <a:pt x="377" y="126"/>
                    </a:cubicBezTo>
                    <a:cubicBezTo>
                      <a:pt x="0" y="126"/>
                      <a:pt x="0" y="126"/>
                      <a:pt x="0" y="12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3" name="Freeform 40"/>
            <p:cNvSpPr/>
            <p:nvPr/>
          </p:nvSpPr>
          <p:spPr bwMode="auto">
            <a:xfrm>
              <a:off x="3662363" y="1272140"/>
              <a:ext cx="923925" cy="628650"/>
            </a:xfrm>
            <a:custGeom>
              <a:avLst/>
              <a:gdLst/>
              <a:ahLst/>
              <a:cxnLst>
                <a:cxn ang="0">
                  <a:pos x="856" y="0"/>
                </a:cxn>
                <a:cxn ang="0">
                  <a:pos x="873" y="0"/>
                </a:cxn>
                <a:cxn ang="0">
                  <a:pos x="873" y="594"/>
                </a:cxn>
                <a:cxn ang="0">
                  <a:pos x="0" y="594"/>
                </a:cxn>
                <a:cxn ang="0">
                  <a:pos x="213" y="266"/>
                </a:cxn>
                <a:cxn ang="0">
                  <a:pos x="856" y="0"/>
                </a:cxn>
              </a:cxnLst>
              <a:rect l="0" t="0" r="r" b="b"/>
              <a:pathLst>
                <a:path w="873" h="594">
                  <a:moveTo>
                    <a:pt x="856" y="0"/>
                  </a:moveTo>
                  <a:cubicBezTo>
                    <a:pt x="862" y="0"/>
                    <a:pt x="868" y="0"/>
                    <a:pt x="873" y="0"/>
                  </a:cubicBezTo>
                  <a:cubicBezTo>
                    <a:pt x="873" y="594"/>
                    <a:pt x="873" y="594"/>
                    <a:pt x="873" y="594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44" y="473"/>
                    <a:pt x="115" y="364"/>
                    <a:pt x="213" y="266"/>
                  </a:cubicBezTo>
                  <a:cubicBezTo>
                    <a:pt x="391" y="88"/>
                    <a:pt x="605" y="0"/>
                    <a:pt x="856" y="0"/>
                  </a:cubicBezTo>
                  <a:close/>
                </a:path>
              </a:pathLst>
            </a:custGeom>
            <a:solidFill>
              <a:srgbClr val="D6B700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41"/>
            <p:cNvSpPr/>
            <p:nvPr/>
          </p:nvSpPr>
          <p:spPr bwMode="auto">
            <a:xfrm>
              <a:off x="4586288" y="1984928"/>
              <a:ext cx="941388" cy="639763"/>
            </a:xfrm>
            <a:custGeom>
              <a:avLst/>
              <a:gdLst/>
              <a:ahLst/>
              <a:cxnLst>
                <a:cxn ang="0">
                  <a:pos x="0" y="606"/>
                </a:cxn>
                <a:cxn ang="0">
                  <a:pos x="0" y="0"/>
                </a:cxn>
                <a:cxn ang="0">
                  <a:pos x="864" y="0"/>
                </a:cxn>
                <a:cxn ang="0">
                  <a:pos x="892" y="235"/>
                </a:cxn>
                <a:cxn ang="0">
                  <a:pos x="816" y="606"/>
                </a:cxn>
                <a:cxn ang="0">
                  <a:pos x="0" y="606"/>
                </a:cxn>
              </a:cxnLst>
              <a:rect l="0" t="0" r="r" b="b"/>
              <a:pathLst>
                <a:path w="892" h="606">
                  <a:moveTo>
                    <a:pt x="0" y="60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883" y="74"/>
                    <a:pt x="892" y="153"/>
                    <a:pt x="892" y="235"/>
                  </a:cubicBezTo>
                  <a:cubicBezTo>
                    <a:pt x="892" y="369"/>
                    <a:pt x="867" y="493"/>
                    <a:pt x="816" y="606"/>
                  </a:cubicBezTo>
                  <a:lnTo>
                    <a:pt x="0" y="606"/>
                  </a:lnTo>
                  <a:close/>
                </a:path>
              </a:pathLst>
            </a:custGeom>
            <a:solidFill>
              <a:srgbClr val="A3C718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Freeform 42"/>
            <p:cNvSpPr/>
            <p:nvPr/>
          </p:nvSpPr>
          <p:spPr bwMode="auto">
            <a:xfrm>
              <a:off x="3606801" y="1984928"/>
              <a:ext cx="979488" cy="639763"/>
            </a:xfrm>
            <a:custGeom>
              <a:avLst/>
              <a:gdLst/>
              <a:ahLst/>
              <a:cxnLst>
                <a:cxn ang="0">
                  <a:pos x="926" y="606"/>
                </a:cxn>
                <a:cxn ang="0">
                  <a:pos x="76" y="606"/>
                </a:cxn>
                <a:cxn ang="0">
                  <a:pos x="0" y="235"/>
                </a:cxn>
                <a:cxn ang="0">
                  <a:pos x="29" y="0"/>
                </a:cxn>
                <a:cxn ang="0">
                  <a:pos x="926" y="0"/>
                </a:cxn>
                <a:cxn ang="0">
                  <a:pos x="926" y="606"/>
                </a:cxn>
              </a:cxnLst>
              <a:rect l="0" t="0" r="r" b="b"/>
              <a:pathLst>
                <a:path w="926" h="606">
                  <a:moveTo>
                    <a:pt x="926" y="606"/>
                  </a:moveTo>
                  <a:cubicBezTo>
                    <a:pt x="76" y="606"/>
                    <a:pt x="76" y="606"/>
                    <a:pt x="76" y="606"/>
                  </a:cubicBezTo>
                  <a:cubicBezTo>
                    <a:pt x="25" y="493"/>
                    <a:pt x="0" y="369"/>
                    <a:pt x="0" y="235"/>
                  </a:cubicBezTo>
                  <a:cubicBezTo>
                    <a:pt x="0" y="153"/>
                    <a:pt x="10" y="74"/>
                    <a:pt x="29" y="0"/>
                  </a:cubicBezTo>
                  <a:cubicBezTo>
                    <a:pt x="926" y="0"/>
                    <a:pt x="926" y="0"/>
                    <a:pt x="926" y="0"/>
                  </a:cubicBezTo>
                  <a:lnTo>
                    <a:pt x="926" y="606"/>
                  </a:lnTo>
                  <a:close/>
                </a:path>
              </a:pathLst>
            </a:custGeom>
            <a:solidFill>
              <a:srgbClr val="519315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 43"/>
            <p:cNvSpPr/>
            <p:nvPr/>
          </p:nvSpPr>
          <p:spPr bwMode="auto">
            <a:xfrm>
              <a:off x="3730626" y="2710415"/>
              <a:ext cx="855663" cy="641350"/>
            </a:xfrm>
            <a:custGeom>
              <a:avLst/>
              <a:gdLst/>
              <a:ahLst/>
              <a:cxnLst>
                <a:cxn ang="0">
                  <a:pos x="809" y="0"/>
                </a:cxn>
                <a:cxn ang="0">
                  <a:pos x="809" y="607"/>
                </a:cxn>
                <a:cxn ang="0">
                  <a:pos x="339" y="607"/>
                </a:cxn>
                <a:cxn ang="0">
                  <a:pos x="339" y="607"/>
                </a:cxn>
                <a:cxn ang="0">
                  <a:pos x="91" y="129"/>
                </a:cxn>
                <a:cxn ang="0">
                  <a:pos x="84" y="120"/>
                </a:cxn>
                <a:cxn ang="0">
                  <a:pos x="0" y="0"/>
                </a:cxn>
                <a:cxn ang="0">
                  <a:pos x="809" y="0"/>
                </a:cxn>
              </a:cxnLst>
              <a:rect l="0" t="0" r="r" b="b"/>
              <a:pathLst>
                <a:path w="809" h="607">
                  <a:moveTo>
                    <a:pt x="809" y="0"/>
                  </a:moveTo>
                  <a:cubicBezTo>
                    <a:pt x="809" y="607"/>
                    <a:pt x="809" y="607"/>
                    <a:pt x="809" y="607"/>
                  </a:cubicBezTo>
                  <a:cubicBezTo>
                    <a:pt x="339" y="607"/>
                    <a:pt x="339" y="607"/>
                    <a:pt x="339" y="607"/>
                  </a:cubicBezTo>
                  <a:cubicBezTo>
                    <a:pt x="339" y="607"/>
                    <a:pt x="339" y="607"/>
                    <a:pt x="339" y="607"/>
                  </a:cubicBezTo>
                  <a:cubicBezTo>
                    <a:pt x="336" y="488"/>
                    <a:pt x="253" y="329"/>
                    <a:pt x="91" y="129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52" y="82"/>
                    <a:pt x="24" y="42"/>
                    <a:pt x="0" y="0"/>
                  </a:cubicBezTo>
                  <a:lnTo>
                    <a:pt x="809" y="0"/>
                  </a:lnTo>
                  <a:close/>
                </a:path>
              </a:pathLst>
            </a:custGeom>
            <a:solidFill>
              <a:srgbClr val="2E8BB4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44"/>
            <p:cNvSpPr/>
            <p:nvPr/>
          </p:nvSpPr>
          <p:spPr bwMode="auto">
            <a:xfrm>
              <a:off x="4586288" y="2710415"/>
              <a:ext cx="819150" cy="641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5" y="0"/>
                </a:cxn>
                <a:cxn ang="0">
                  <a:pos x="683" y="130"/>
                </a:cxn>
                <a:cxn ang="0">
                  <a:pos x="677" y="136"/>
                </a:cxn>
                <a:cxn ang="0">
                  <a:pos x="545" y="319"/>
                </a:cxn>
                <a:cxn ang="0">
                  <a:pos x="435" y="607"/>
                </a:cxn>
                <a:cxn ang="0">
                  <a:pos x="435" y="607"/>
                </a:cxn>
                <a:cxn ang="0">
                  <a:pos x="0" y="607"/>
                </a:cxn>
                <a:cxn ang="0">
                  <a:pos x="0" y="0"/>
                </a:cxn>
              </a:cxnLst>
              <a:rect l="0" t="0" r="r" b="b"/>
              <a:pathLst>
                <a:path w="775" h="607">
                  <a:moveTo>
                    <a:pt x="0" y="0"/>
                  </a:moveTo>
                  <a:cubicBezTo>
                    <a:pt x="775" y="0"/>
                    <a:pt x="775" y="0"/>
                    <a:pt x="775" y="0"/>
                  </a:cubicBezTo>
                  <a:cubicBezTo>
                    <a:pt x="748" y="45"/>
                    <a:pt x="718" y="88"/>
                    <a:pt x="683" y="130"/>
                  </a:cubicBezTo>
                  <a:cubicBezTo>
                    <a:pt x="681" y="132"/>
                    <a:pt x="679" y="134"/>
                    <a:pt x="677" y="136"/>
                  </a:cubicBezTo>
                  <a:cubicBezTo>
                    <a:pt x="624" y="202"/>
                    <a:pt x="580" y="263"/>
                    <a:pt x="545" y="319"/>
                  </a:cubicBezTo>
                  <a:cubicBezTo>
                    <a:pt x="473" y="433"/>
                    <a:pt x="437" y="529"/>
                    <a:pt x="435" y="607"/>
                  </a:cubicBezTo>
                  <a:cubicBezTo>
                    <a:pt x="435" y="607"/>
                    <a:pt x="435" y="607"/>
                    <a:pt x="435" y="607"/>
                  </a:cubicBezTo>
                  <a:cubicBezTo>
                    <a:pt x="0" y="607"/>
                    <a:pt x="0" y="607"/>
                    <a:pt x="0" y="60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2C0FF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1" name="Oval 108"/>
          <p:cNvSpPr/>
          <p:nvPr/>
        </p:nvSpPr>
        <p:spPr>
          <a:xfrm>
            <a:off x="4163095" y="4359726"/>
            <a:ext cx="720000" cy="720000"/>
          </a:xfrm>
          <a:prstGeom prst="ellipse">
            <a:avLst/>
          </a:prstGeom>
          <a:solidFill>
            <a:srgbClr val="B5B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Oval 121"/>
          <p:cNvSpPr/>
          <p:nvPr/>
        </p:nvSpPr>
        <p:spPr>
          <a:xfrm>
            <a:off x="7308907" y="4359726"/>
            <a:ext cx="720000" cy="720000"/>
          </a:xfrm>
          <a:prstGeom prst="ellipse">
            <a:avLst/>
          </a:prstGeom>
          <a:solidFill>
            <a:srgbClr val="FF3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Oval 48"/>
          <p:cNvSpPr/>
          <p:nvPr/>
        </p:nvSpPr>
        <p:spPr>
          <a:xfrm>
            <a:off x="4858390" y="2753901"/>
            <a:ext cx="720000" cy="720000"/>
          </a:xfrm>
          <a:prstGeom prst="ellipse">
            <a:avLst/>
          </a:prstGeom>
          <a:solidFill>
            <a:srgbClr val="88A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21920"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Oval 50"/>
          <p:cNvSpPr/>
          <p:nvPr/>
        </p:nvSpPr>
        <p:spPr>
          <a:xfrm>
            <a:off x="6613612" y="2753901"/>
            <a:ext cx="720000" cy="720000"/>
          </a:xfrm>
          <a:prstGeom prst="ellipse">
            <a:avLst/>
          </a:prstGeom>
          <a:solidFill>
            <a:srgbClr val="42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767086" y="2493117"/>
            <a:ext cx="720000" cy="720000"/>
            <a:chOff x="5767086" y="2245467"/>
            <a:chExt cx="720000" cy="720000"/>
          </a:xfrm>
        </p:grpSpPr>
        <p:sp>
          <p:nvSpPr>
            <p:cNvPr id="106" name="Oval 49"/>
            <p:cNvSpPr/>
            <p:nvPr/>
          </p:nvSpPr>
          <p:spPr>
            <a:xfrm>
              <a:off x="5767086" y="2245467"/>
              <a:ext cx="720000" cy="720000"/>
            </a:xfrm>
            <a:prstGeom prst="ellipse">
              <a:avLst/>
            </a:prstGeom>
            <a:solidFill>
              <a:srgbClr val="5193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4" name="组合 113"/>
            <p:cNvGrpSpPr>
              <a:grpSpLocks noChangeAspect="1"/>
            </p:cNvGrpSpPr>
            <p:nvPr/>
          </p:nvGrpSpPr>
          <p:grpSpPr>
            <a:xfrm>
              <a:off x="5947523" y="2389675"/>
              <a:ext cx="359127" cy="431584"/>
              <a:chOff x="5072479" y="2378340"/>
              <a:chExt cx="239649" cy="28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115" name="Freeform 846"/>
              <p:cNvSpPr/>
              <p:nvPr/>
            </p:nvSpPr>
            <p:spPr bwMode="auto">
              <a:xfrm>
                <a:off x="5072479" y="2432997"/>
                <a:ext cx="239649" cy="233343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47"/>
              <p:cNvSpPr/>
              <p:nvPr/>
            </p:nvSpPr>
            <p:spPr bwMode="auto">
              <a:xfrm>
                <a:off x="5167078" y="2378340"/>
                <a:ext cx="44147" cy="138744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4485089" y="5217270"/>
            <a:ext cx="720000" cy="720000"/>
            <a:chOff x="4485089" y="4969620"/>
            <a:chExt cx="720000" cy="720000"/>
          </a:xfrm>
        </p:grpSpPr>
        <p:sp>
          <p:nvSpPr>
            <p:cNvPr id="95" name="Oval 113"/>
            <p:cNvSpPr/>
            <p:nvPr/>
          </p:nvSpPr>
          <p:spPr>
            <a:xfrm>
              <a:off x="4485089" y="4969620"/>
              <a:ext cx="720000" cy="720000"/>
            </a:xfrm>
            <a:prstGeom prst="ellipse">
              <a:avLst/>
            </a:prstGeom>
            <a:solidFill>
              <a:srgbClr val="FFE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Freeform 110"/>
            <p:cNvSpPr>
              <a:spLocks noChangeAspect="1" noEditPoints="1"/>
            </p:cNvSpPr>
            <p:nvPr/>
          </p:nvSpPr>
          <p:spPr bwMode="auto">
            <a:xfrm>
              <a:off x="4657978" y="5126442"/>
              <a:ext cx="392872" cy="347925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986912" y="5217270"/>
            <a:ext cx="720000" cy="720000"/>
            <a:chOff x="6986912" y="4969620"/>
            <a:chExt cx="720000" cy="720000"/>
          </a:xfrm>
        </p:grpSpPr>
        <p:sp>
          <p:nvSpPr>
            <p:cNvPr id="104" name="Oval 131"/>
            <p:cNvSpPr/>
            <p:nvPr/>
          </p:nvSpPr>
          <p:spPr>
            <a:xfrm>
              <a:off x="6986912" y="4969620"/>
              <a:ext cx="720000" cy="720000"/>
            </a:xfrm>
            <a:prstGeom prst="ellipse">
              <a:avLst/>
            </a:prstGeom>
            <a:solidFill>
              <a:srgbClr val="C91D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Freeform 168"/>
            <p:cNvSpPr>
              <a:spLocks noChangeAspect="1" noEditPoints="1"/>
            </p:cNvSpPr>
            <p:nvPr/>
          </p:nvSpPr>
          <p:spPr bwMode="auto">
            <a:xfrm>
              <a:off x="7168555" y="5174825"/>
              <a:ext cx="368170" cy="315339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223862" y="3468950"/>
            <a:ext cx="720000" cy="720000"/>
            <a:chOff x="4223862" y="3221300"/>
            <a:chExt cx="720000" cy="720000"/>
          </a:xfrm>
        </p:grpSpPr>
        <p:sp>
          <p:nvSpPr>
            <p:cNvPr id="24" name="Oval 98"/>
            <p:cNvSpPr/>
            <p:nvPr/>
          </p:nvSpPr>
          <p:spPr>
            <a:xfrm>
              <a:off x="4223862" y="3221300"/>
              <a:ext cx="720000" cy="720000"/>
            </a:xfrm>
            <a:prstGeom prst="ellipse">
              <a:avLst/>
            </a:prstGeom>
            <a:solidFill>
              <a:srgbClr val="A3C7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Freeform 203"/>
            <p:cNvSpPr>
              <a:spLocks noChangeAspect="1" noEditPoints="1"/>
            </p:cNvSpPr>
            <p:nvPr/>
          </p:nvSpPr>
          <p:spPr bwMode="auto">
            <a:xfrm>
              <a:off x="4417145" y="3385867"/>
              <a:ext cx="362620" cy="347650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248140" y="3468950"/>
            <a:ext cx="720000" cy="720000"/>
            <a:chOff x="7248140" y="3221300"/>
            <a:chExt cx="720000" cy="720000"/>
          </a:xfrm>
        </p:grpSpPr>
        <p:sp>
          <p:nvSpPr>
            <p:cNvPr id="27" name="Oval 117"/>
            <p:cNvSpPr/>
            <p:nvPr/>
          </p:nvSpPr>
          <p:spPr>
            <a:xfrm>
              <a:off x="7248140" y="3221300"/>
              <a:ext cx="720000" cy="720000"/>
            </a:xfrm>
            <a:prstGeom prst="ellipse">
              <a:avLst/>
            </a:prstGeom>
            <a:solidFill>
              <a:srgbClr val="22A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1" name="Group 92"/>
            <p:cNvGrpSpPr/>
            <p:nvPr/>
          </p:nvGrpSpPr>
          <p:grpSpPr>
            <a:xfrm>
              <a:off x="7402081" y="3457484"/>
              <a:ext cx="436183" cy="271696"/>
              <a:chOff x="5172076" y="1938338"/>
              <a:chExt cx="471488" cy="293688"/>
            </a:xfrm>
            <a:solidFill>
              <a:schemeClr val="bg1">
                <a:lumMod val="95000"/>
              </a:schemeClr>
            </a:solidFill>
          </p:grpSpPr>
          <p:sp>
            <p:nvSpPr>
              <p:cNvPr id="132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36" name="矩形 47"/>
          <p:cNvSpPr>
            <a:spLocks noChangeArrowheads="1"/>
          </p:cNvSpPr>
          <p:nvPr/>
        </p:nvSpPr>
        <p:spPr bwMode="auto">
          <a:xfrm>
            <a:off x="8178986" y="3636336"/>
            <a:ext cx="3043118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微软雅黑" panose="020B0503020204020204" pitchFamily="34" charset="-122"/>
              </a:rPr>
              <a:t>基于高质量发展的“发现教育”“教与学”范式研究与实践</a:t>
            </a:r>
          </a:p>
        </p:txBody>
      </p:sp>
      <p:sp>
        <p:nvSpPr>
          <p:cNvPr id="138" name="矩形 47"/>
          <p:cNvSpPr>
            <a:spLocks noChangeArrowheads="1"/>
          </p:cNvSpPr>
          <p:nvPr/>
        </p:nvSpPr>
        <p:spPr bwMode="auto">
          <a:xfrm>
            <a:off x="1393089" y="5250502"/>
            <a:ext cx="3043118" cy="76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微软雅黑" panose="020B0503020204020204" pitchFamily="34" charset="-122"/>
              </a:rPr>
              <a:t>大数据驱动下“发现教育”的评价体系研究</a:t>
            </a:r>
          </a:p>
        </p:txBody>
      </p:sp>
      <p:sp>
        <p:nvSpPr>
          <p:cNvPr id="140" name="矩形 47"/>
          <p:cNvSpPr>
            <a:spLocks noChangeArrowheads="1"/>
          </p:cNvSpPr>
          <p:nvPr/>
        </p:nvSpPr>
        <p:spPr bwMode="auto">
          <a:xfrm>
            <a:off x="7786133" y="5255006"/>
            <a:ext cx="3069428" cy="76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微软雅黑" panose="020B0503020204020204" pitchFamily="34" charset="-122"/>
              </a:rPr>
              <a:t>大数据驱动下“发现教育”课程体系研究</a:t>
            </a:r>
          </a:p>
        </p:txBody>
      </p:sp>
      <p:sp>
        <p:nvSpPr>
          <p:cNvPr id="142" name="矩形 47"/>
          <p:cNvSpPr>
            <a:spLocks noChangeArrowheads="1"/>
          </p:cNvSpPr>
          <p:nvPr/>
        </p:nvSpPr>
        <p:spPr bwMode="auto">
          <a:xfrm>
            <a:off x="946484" y="3716546"/>
            <a:ext cx="3126682" cy="76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微软雅黑" panose="020B0503020204020204" pitchFamily="34" charset="-122"/>
              </a:rPr>
              <a:t>大数据驱动下“发现教育”实践的多元案例研究</a:t>
            </a:r>
          </a:p>
        </p:txBody>
      </p:sp>
      <p:sp>
        <p:nvSpPr>
          <p:cNvPr id="144" name="矩形 47"/>
          <p:cNvSpPr>
            <a:spLocks noChangeArrowheads="1"/>
          </p:cNvSpPr>
          <p:nvPr/>
        </p:nvSpPr>
        <p:spPr bwMode="auto">
          <a:xfrm>
            <a:off x="4392436" y="1775154"/>
            <a:ext cx="3393697" cy="76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微软雅黑" panose="020B0503020204020204" pitchFamily="34" charset="-122"/>
              </a:rPr>
              <a:t>中学高质量发展的“发现教育”育人理念文献研究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223862" y="35759"/>
            <a:ext cx="7499985" cy="171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江苏省教育科学“十四五”规划课题（项目编号：D/2021/02/209）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课题</a:t>
            </a: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名称：数据驱动高质量发展的“发现教育”实践与创新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持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：星海实验高级中学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周晓阳</a:t>
            </a:r>
          </a:p>
          <a:p>
            <a:pPr marL="457200" indent="-45720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时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间：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2022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</a:p>
          <a:p>
            <a:pPr algn="l"/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105" y="302895"/>
            <a:ext cx="4084955" cy="6083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339898" y="1360805"/>
            <a:ext cx="3863340" cy="895985"/>
          </a:xfrm>
          <a:prstGeom prst="roundRect">
            <a:avLst>
              <a:gd name="adj" fmla="val 24940"/>
            </a:avLst>
          </a:prstGeom>
          <a:gradFill flip="none" rotWithShape="1">
            <a:gsLst>
              <a:gs pos="0">
                <a:srgbClr val="547F8E"/>
              </a:gs>
              <a:gs pos="100000">
                <a:srgbClr val="295265"/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F8DE9F"/>
                </a:gs>
                <a:gs pos="100000">
                  <a:srgbClr val="EDBB6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0243" y="1502410"/>
            <a:ext cx="3595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6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信息化与数字化</a:t>
            </a:r>
            <a:endParaRPr lang="zh-CN" altLang="en-US" sz="3600" b="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403090" y="636221"/>
            <a:ext cx="7499985" cy="171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江苏省教育科学“十四五”规划课题（项目编号：D/2021/02/209）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课题</a:t>
            </a: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名称：数据驱动高质量发展的“发现教育”实践与创新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持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：星海实验高级中学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周晓阳</a:t>
            </a:r>
          </a:p>
          <a:p>
            <a:pPr marL="457200" indent="-45720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时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间：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2022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</a:p>
          <a:p>
            <a:pPr algn="l"/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1941193" y="3808058"/>
            <a:ext cx="2006601" cy="19380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dist">
              <a:defRPr>
                <a:gradFill flip="none" rotWithShape="1">
                  <a:gsLst>
                    <a:gs pos="28000">
                      <a:schemeClr val="bg1"/>
                    </a:gs>
                    <a:gs pos="89000">
                      <a:srgbClr val="47CFFF"/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55000"/>
                    </a:prst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zh-CN" sz="2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信息化技术的有效融合为发现教育提供更多实现实施路径</a:t>
            </a:r>
            <a:endParaRPr lang="zh-CN" altLang="zh-CN" sz="24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23"/>
          <p:cNvSpPr txBox="1"/>
          <p:nvPr/>
        </p:nvSpPr>
        <p:spPr bwMode="auto">
          <a:xfrm>
            <a:off x="5747694" y="3227606"/>
            <a:ext cx="5462596" cy="3322955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dist">
              <a:defRPr>
                <a:gradFill flip="none" rotWithShape="1">
                  <a:gsLst>
                    <a:gs pos="28000">
                      <a:schemeClr val="bg1"/>
                    </a:gs>
                    <a:gs pos="89000">
                      <a:srgbClr val="47CFFF"/>
                    </a:gs>
                  </a:gsLst>
                  <a:lin ang="5400000" scaled="1"/>
                  <a:tileRect/>
                </a:gradFill>
                <a:effectLst>
                  <a:outerShdw blurRad="152400" dist="38100" dir="5400000" algn="t" rotWithShape="0">
                    <a:prstClr val="black">
                      <a:alpha val="55000"/>
                    </a:prst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大数据在</a:t>
            </a:r>
            <a:r>
              <a:rPr lang="zh-CN" altLang="zh-CN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学情把握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发现上的运用；</a:t>
            </a:r>
            <a:endParaRPr lang="en-US" altLang="zh-CN" sz="28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大数据在</a:t>
            </a:r>
            <a:r>
              <a:rPr lang="zh-CN" altLang="zh-CN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课堂教学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发现中的融合；</a:t>
            </a:r>
            <a:endParaRPr lang="en-US" altLang="zh-CN" sz="28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大数据在</a:t>
            </a:r>
            <a:r>
              <a:rPr lang="zh-CN" altLang="zh-CN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课后复习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发现中的运用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；</a:t>
            </a:r>
            <a:endParaRPr lang="en-US" altLang="zh-CN" sz="28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大数据在</a:t>
            </a:r>
            <a:r>
              <a:rPr lang="zh-CN" altLang="zh-CN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学业评价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发现上的运用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；</a:t>
            </a:r>
            <a:endParaRPr lang="en-US" altLang="zh-CN" sz="28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大数据在</a:t>
            </a:r>
            <a:r>
              <a:rPr lang="zh-CN" altLang="zh-CN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综合实践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发现上的运用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。</a:t>
            </a:r>
            <a:endParaRPr lang="zh-CN" altLang="en-US" sz="2800" b="1" dirty="0">
              <a:solidFill>
                <a:schemeClr val="bg1"/>
              </a:solidFill>
              <a:effectLst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" name="文本框 20"/>
          <p:cNvSpPr txBox="1"/>
          <p:nvPr/>
        </p:nvSpPr>
        <p:spPr>
          <a:xfrm>
            <a:off x="771207" y="2535555"/>
            <a:ext cx="10649585" cy="520700"/>
          </a:xfrm>
          <a:prstGeom prst="rect">
            <a:avLst/>
          </a:prstGeom>
          <a:noFill/>
        </p:spPr>
        <p:txBody>
          <a:bodyPr wrap="square" lIns="91028" tIns="45514" rIns="91028" bIns="45514">
            <a:spAutoFit/>
          </a:bodyPr>
          <a:lstStyle/>
          <a:p>
            <a:pPr algn="ctr" defTabSz="1212215">
              <a:defRPr/>
            </a:pPr>
            <a:r>
              <a:rPr lang="zh-CN" altLang="en-US" sz="2800" b="1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路径创新：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提升大数据赋能学生发现素养发展的贴合度</a:t>
            </a:r>
          </a:p>
        </p:txBody>
      </p:sp>
      <p:sp>
        <p:nvSpPr>
          <p:cNvPr id="11" name="KSO_Shape"/>
          <p:cNvSpPr/>
          <p:nvPr/>
        </p:nvSpPr>
        <p:spPr bwMode="auto">
          <a:xfrm>
            <a:off x="4403090" y="4062095"/>
            <a:ext cx="889000" cy="976630"/>
          </a:xfrm>
          <a:custGeom>
            <a:avLst/>
            <a:gdLst>
              <a:gd name="T0" fmla="*/ 883582 w 2298700"/>
              <a:gd name="T1" fmla="*/ 1295872 h 2298700"/>
              <a:gd name="T2" fmla="*/ 899660 w 2298700"/>
              <a:gd name="T3" fmla="*/ 1824434 h 2298700"/>
              <a:gd name="T4" fmla="*/ 870674 w 2298700"/>
              <a:gd name="T5" fmla="*/ 1867800 h 2298700"/>
              <a:gd name="T6" fmla="*/ 472571 w 2298700"/>
              <a:gd name="T7" fmla="*/ 1870524 h 2298700"/>
              <a:gd name="T8" fmla="*/ 439282 w 2298700"/>
              <a:gd name="T9" fmla="*/ 1829883 h 2298700"/>
              <a:gd name="T10" fmla="*/ 450831 w 2298700"/>
              <a:gd name="T11" fmla="*/ 1299959 h 2298700"/>
              <a:gd name="T12" fmla="*/ 1168971 w 2298700"/>
              <a:gd name="T13" fmla="*/ 903287 h 2298700"/>
              <a:gd name="T14" fmla="*/ 1561900 w 2298700"/>
              <a:gd name="T15" fmla="*/ 923717 h 2298700"/>
              <a:gd name="T16" fmla="*/ 1573443 w 2298700"/>
              <a:gd name="T17" fmla="*/ 1829892 h 2298700"/>
              <a:gd name="T18" fmla="*/ 1540624 w 2298700"/>
              <a:gd name="T19" fmla="*/ 1870524 h 2298700"/>
              <a:gd name="T20" fmla="*/ 1142262 w 2298700"/>
              <a:gd name="T21" fmla="*/ 1867800 h 2298700"/>
              <a:gd name="T22" fmla="*/ 1113291 w 2298700"/>
              <a:gd name="T23" fmla="*/ 1824444 h 2298700"/>
              <a:gd name="T24" fmla="*/ 1129361 w 2298700"/>
              <a:gd name="T25" fmla="*/ 919404 h 2298700"/>
              <a:gd name="T26" fmla="*/ 2191940 w 2298700"/>
              <a:gd name="T27" fmla="*/ 450850 h 2298700"/>
              <a:gd name="T28" fmla="*/ 2238385 w 2298700"/>
              <a:gd name="T29" fmla="*/ 475582 h 2298700"/>
              <a:gd name="T30" fmla="*/ 2245636 w 2298700"/>
              <a:gd name="T31" fmla="*/ 1835358 h 2298700"/>
              <a:gd name="T32" fmla="*/ 2208706 w 2298700"/>
              <a:gd name="T33" fmla="*/ 1872115 h 2298700"/>
              <a:gd name="T34" fmla="*/ 1810633 w 2298700"/>
              <a:gd name="T35" fmla="*/ 1865309 h 2298700"/>
              <a:gd name="T36" fmla="*/ 1785938 w 2298700"/>
              <a:gd name="T37" fmla="*/ 1818568 h 2298700"/>
              <a:gd name="T38" fmla="*/ 1806329 w 2298700"/>
              <a:gd name="T39" fmla="*/ 463556 h 2298700"/>
              <a:gd name="T40" fmla="*/ 1464870 w 2298700"/>
              <a:gd name="T41" fmla="*/ 38100 h 2298700"/>
              <a:gd name="T42" fmla="*/ 1493876 w 2298700"/>
              <a:gd name="T43" fmla="*/ 48317 h 2298700"/>
              <a:gd name="T44" fmla="*/ 1512005 w 2298700"/>
              <a:gd name="T45" fmla="*/ 72609 h 2298700"/>
              <a:gd name="T46" fmla="*/ 1540105 w 2298700"/>
              <a:gd name="T47" fmla="*/ 509198 h 2298700"/>
              <a:gd name="T48" fmla="*/ 1503847 w 2298700"/>
              <a:gd name="T49" fmla="*/ 543253 h 2298700"/>
              <a:gd name="T50" fmla="*/ 1459205 w 2298700"/>
              <a:gd name="T51" fmla="*/ 535761 h 2298700"/>
              <a:gd name="T52" fmla="*/ 1437677 w 2298700"/>
              <a:gd name="T53" fmla="*/ 503749 h 2298700"/>
              <a:gd name="T54" fmla="*/ 1348845 w 2298700"/>
              <a:gd name="T55" fmla="*/ 357311 h 2298700"/>
              <a:gd name="T56" fmla="*/ 1214465 w 2298700"/>
              <a:gd name="T57" fmla="*/ 507608 h 2298700"/>
              <a:gd name="T58" fmla="*/ 1010062 w 2298700"/>
              <a:gd name="T59" fmla="*/ 669711 h 2298700"/>
              <a:gd name="T60" fmla="*/ 834212 w 2298700"/>
              <a:gd name="T61" fmla="*/ 763477 h 2298700"/>
              <a:gd name="T62" fmla="*/ 682609 w 2298700"/>
              <a:gd name="T63" fmla="*/ 817965 h 2298700"/>
              <a:gd name="T64" fmla="*/ 523528 w 2298700"/>
              <a:gd name="T65" fmla="*/ 852928 h 2298700"/>
              <a:gd name="T66" fmla="*/ 404104 w 2298700"/>
              <a:gd name="T67" fmla="*/ 862464 h 2298700"/>
              <a:gd name="T68" fmla="*/ 374191 w 2298700"/>
              <a:gd name="T69" fmla="*/ 838852 h 2298700"/>
              <a:gd name="T70" fmla="*/ 369206 w 2298700"/>
              <a:gd name="T71" fmla="*/ 795034 h 2298700"/>
              <a:gd name="T72" fmla="*/ 405237 w 2298700"/>
              <a:gd name="T73" fmla="*/ 760071 h 2298700"/>
              <a:gd name="T74" fmla="*/ 535765 w 2298700"/>
              <a:gd name="T75" fmla="*/ 742589 h 2298700"/>
              <a:gd name="T76" fmla="*/ 679890 w 2298700"/>
              <a:gd name="T77" fmla="*/ 706945 h 2298700"/>
              <a:gd name="T78" fmla="*/ 816536 w 2298700"/>
              <a:gd name="T79" fmla="*/ 654273 h 2298700"/>
              <a:gd name="T80" fmla="*/ 989667 w 2298700"/>
              <a:gd name="T81" fmla="*/ 554832 h 2298700"/>
              <a:gd name="T82" fmla="*/ 1171862 w 2298700"/>
              <a:gd name="T83" fmla="*/ 398859 h 2298700"/>
              <a:gd name="T84" fmla="*/ 1282675 w 2298700"/>
              <a:gd name="T85" fmla="*/ 267178 h 2298700"/>
              <a:gd name="T86" fmla="*/ 1087110 w 2298700"/>
              <a:gd name="T87" fmla="*/ 283979 h 2298700"/>
              <a:gd name="T88" fmla="*/ 1044054 w 2298700"/>
              <a:gd name="T89" fmla="*/ 259005 h 2298700"/>
              <a:gd name="T90" fmla="*/ 1040654 w 2298700"/>
              <a:gd name="T91" fmla="*/ 208376 h 2298700"/>
              <a:gd name="T92" fmla="*/ 1446288 w 2298700"/>
              <a:gd name="T93" fmla="*/ 40370 h 2298700"/>
              <a:gd name="T94" fmla="*/ 128386 w 2298700"/>
              <a:gd name="T95" fmla="*/ 3403 h 2298700"/>
              <a:gd name="T96" fmla="*/ 171711 w 2298700"/>
              <a:gd name="T97" fmla="*/ 26993 h 2298700"/>
              <a:gd name="T98" fmla="*/ 199157 w 2298700"/>
              <a:gd name="T99" fmla="*/ 67596 h 2298700"/>
              <a:gd name="T100" fmla="*/ 2201163 w 2298700"/>
              <a:gd name="T101" fmla="*/ 2093192 h 2298700"/>
              <a:gd name="T102" fmla="*/ 2249251 w 2298700"/>
              <a:gd name="T103" fmla="*/ 2107936 h 2298700"/>
              <a:gd name="T104" fmla="*/ 2283729 w 2298700"/>
              <a:gd name="T105" fmla="*/ 2142414 h 2298700"/>
              <a:gd name="T106" fmla="*/ 2298473 w 2298700"/>
              <a:gd name="T107" fmla="*/ 2190729 h 2298700"/>
              <a:gd name="T108" fmla="*/ 2288720 w 2298700"/>
              <a:gd name="T109" fmla="*/ 2240405 h 2298700"/>
              <a:gd name="T110" fmla="*/ 2257417 w 2298700"/>
              <a:gd name="T111" fmla="*/ 2278059 h 2298700"/>
              <a:gd name="T112" fmla="*/ 2211597 w 2298700"/>
              <a:gd name="T113" fmla="*/ 2297566 h 2298700"/>
              <a:gd name="T114" fmla="*/ 72132 w 2298700"/>
              <a:gd name="T115" fmla="*/ 2294164 h 2298700"/>
              <a:gd name="T116" fmla="*/ 29715 w 2298700"/>
              <a:gd name="T117" fmla="*/ 2268532 h 2298700"/>
              <a:gd name="T118" fmla="*/ 4537 w 2298700"/>
              <a:gd name="T119" fmla="*/ 2226568 h 2298700"/>
              <a:gd name="T120" fmla="*/ 907 w 2298700"/>
              <a:gd name="T121" fmla="*/ 87330 h 2298700"/>
              <a:gd name="T122" fmla="*/ 20188 w 2298700"/>
              <a:gd name="T123" fmla="*/ 41510 h 2298700"/>
              <a:gd name="T124" fmla="*/ 57842 w 2298700"/>
              <a:gd name="T125" fmla="*/ 10434 h 2298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98700" h="2298700">
                <a:moveTo>
                  <a:pt x="494084" y="1279525"/>
                </a:moveTo>
                <a:lnTo>
                  <a:pt x="844179" y="1279525"/>
                </a:lnTo>
                <a:lnTo>
                  <a:pt x="849841" y="1279752"/>
                </a:lnTo>
                <a:lnTo>
                  <a:pt x="855502" y="1280660"/>
                </a:lnTo>
                <a:lnTo>
                  <a:pt x="860710" y="1282023"/>
                </a:lnTo>
                <a:lnTo>
                  <a:pt x="865692" y="1283839"/>
                </a:lnTo>
                <a:lnTo>
                  <a:pt x="870674" y="1286109"/>
                </a:lnTo>
                <a:lnTo>
                  <a:pt x="875203" y="1289061"/>
                </a:lnTo>
                <a:lnTo>
                  <a:pt x="879732" y="1292467"/>
                </a:lnTo>
                <a:lnTo>
                  <a:pt x="883582" y="1295872"/>
                </a:lnTo>
                <a:lnTo>
                  <a:pt x="887205" y="1299959"/>
                </a:lnTo>
                <a:lnTo>
                  <a:pt x="890602" y="1304273"/>
                </a:lnTo>
                <a:lnTo>
                  <a:pt x="893320" y="1308814"/>
                </a:lnTo>
                <a:lnTo>
                  <a:pt x="895584" y="1313809"/>
                </a:lnTo>
                <a:lnTo>
                  <a:pt x="897396" y="1319031"/>
                </a:lnTo>
                <a:lnTo>
                  <a:pt x="898981" y="1324480"/>
                </a:lnTo>
                <a:lnTo>
                  <a:pt x="899660" y="1329702"/>
                </a:lnTo>
                <a:lnTo>
                  <a:pt x="900113" y="1335378"/>
                </a:lnTo>
                <a:lnTo>
                  <a:pt x="900113" y="1818531"/>
                </a:lnTo>
                <a:lnTo>
                  <a:pt x="899660" y="1824434"/>
                </a:lnTo>
                <a:lnTo>
                  <a:pt x="898981" y="1829883"/>
                </a:lnTo>
                <a:lnTo>
                  <a:pt x="897396" y="1835332"/>
                </a:lnTo>
                <a:lnTo>
                  <a:pt x="895584" y="1840554"/>
                </a:lnTo>
                <a:lnTo>
                  <a:pt x="893320" y="1845322"/>
                </a:lnTo>
                <a:lnTo>
                  <a:pt x="890602" y="1850090"/>
                </a:lnTo>
                <a:lnTo>
                  <a:pt x="887205" y="1854404"/>
                </a:lnTo>
                <a:lnTo>
                  <a:pt x="883582" y="1858264"/>
                </a:lnTo>
                <a:lnTo>
                  <a:pt x="879732" y="1861897"/>
                </a:lnTo>
                <a:lnTo>
                  <a:pt x="875203" y="1865302"/>
                </a:lnTo>
                <a:lnTo>
                  <a:pt x="870674" y="1867800"/>
                </a:lnTo>
                <a:lnTo>
                  <a:pt x="865692" y="1870524"/>
                </a:lnTo>
                <a:lnTo>
                  <a:pt x="860710" y="1872114"/>
                </a:lnTo>
                <a:lnTo>
                  <a:pt x="855502" y="1873476"/>
                </a:lnTo>
                <a:lnTo>
                  <a:pt x="849841" y="1874611"/>
                </a:lnTo>
                <a:lnTo>
                  <a:pt x="844179" y="1874838"/>
                </a:lnTo>
                <a:lnTo>
                  <a:pt x="494084" y="1874838"/>
                </a:lnTo>
                <a:lnTo>
                  <a:pt x="488423" y="1874611"/>
                </a:lnTo>
                <a:lnTo>
                  <a:pt x="482761" y="1873476"/>
                </a:lnTo>
                <a:lnTo>
                  <a:pt x="477326" y="1872114"/>
                </a:lnTo>
                <a:lnTo>
                  <a:pt x="472571" y="1870524"/>
                </a:lnTo>
                <a:lnTo>
                  <a:pt x="467589" y="1867800"/>
                </a:lnTo>
                <a:lnTo>
                  <a:pt x="463060" y="1865302"/>
                </a:lnTo>
                <a:lnTo>
                  <a:pt x="458531" y="1861897"/>
                </a:lnTo>
                <a:lnTo>
                  <a:pt x="454455" y="1858264"/>
                </a:lnTo>
                <a:lnTo>
                  <a:pt x="450831" y="1854404"/>
                </a:lnTo>
                <a:lnTo>
                  <a:pt x="447661" y="1850090"/>
                </a:lnTo>
                <a:lnTo>
                  <a:pt x="444944" y="1845322"/>
                </a:lnTo>
                <a:lnTo>
                  <a:pt x="442679" y="1840554"/>
                </a:lnTo>
                <a:lnTo>
                  <a:pt x="440868" y="1835332"/>
                </a:lnTo>
                <a:lnTo>
                  <a:pt x="439282" y="1829883"/>
                </a:lnTo>
                <a:lnTo>
                  <a:pt x="438603" y="1824434"/>
                </a:lnTo>
                <a:lnTo>
                  <a:pt x="438150" y="1818531"/>
                </a:lnTo>
                <a:lnTo>
                  <a:pt x="438150" y="1335378"/>
                </a:lnTo>
                <a:lnTo>
                  <a:pt x="438603" y="1329702"/>
                </a:lnTo>
                <a:lnTo>
                  <a:pt x="439282" y="1324480"/>
                </a:lnTo>
                <a:lnTo>
                  <a:pt x="440868" y="1319031"/>
                </a:lnTo>
                <a:lnTo>
                  <a:pt x="442679" y="1313809"/>
                </a:lnTo>
                <a:lnTo>
                  <a:pt x="444944" y="1308814"/>
                </a:lnTo>
                <a:lnTo>
                  <a:pt x="447661" y="1304273"/>
                </a:lnTo>
                <a:lnTo>
                  <a:pt x="450831" y="1299959"/>
                </a:lnTo>
                <a:lnTo>
                  <a:pt x="454455" y="1295872"/>
                </a:lnTo>
                <a:lnTo>
                  <a:pt x="458531" y="1292467"/>
                </a:lnTo>
                <a:lnTo>
                  <a:pt x="463060" y="1289061"/>
                </a:lnTo>
                <a:lnTo>
                  <a:pt x="467589" y="1286109"/>
                </a:lnTo>
                <a:lnTo>
                  <a:pt x="472571" y="1283839"/>
                </a:lnTo>
                <a:lnTo>
                  <a:pt x="477326" y="1282023"/>
                </a:lnTo>
                <a:lnTo>
                  <a:pt x="482761" y="1280660"/>
                </a:lnTo>
                <a:lnTo>
                  <a:pt x="488423" y="1279752"/>
                </a:lnTo>
                <a:lnTo>
                  <a:pt x="494084" y="1279525"/>
                </a:lnTo>
                <a:close/>
                <a:moveTo>
                  <a:pt x="1168971" y="903287"/>
                </a:moveTo>
                <a:lnTo>
                  <a:pt x="1518668" y="903287"/>
                </a:lnTo>
                <a:lnTo>
                  <a:pt x="1524553" y="903514"/>
                </a:lnTo>
                <a:lnTo>
                  <a:pt x="1529985" y="904195"/>
                </a:lnTo>
                <a:lnTo>
                  <a:pt x="1535418" y="905557"/>
                </a:lnTo>
                <a:lnTo>
                  <a:pt x="1540624" y="907600"/>
                </a:lnTo>
                <a:lnTo>
                  <a:pt x="1545377" y="909870"/>
                </a:lnTo>
                <a:lnTo>
                  <a:pt x="1550130" y="912821"/>
                </a:lnTo>
                <a:lnTo>
                  <a:pt x="1554430" y="915999"/>
                </a:lnTo>
                <a:lnTo>
                  <a:pt x="1558278" y="919404"/>
                </a:lnTo>
                <a:lnTo>
                  <a:pt x="1561900" y="923717"/>
                </a:lnTo>
                <a:lnTo>
                  <a:pt x="1565295" y="927803"/>
                </a:lnTo>
                <a:lnTo>
                  <a:pt x="1567784" y="932343"/>
                </a:lnTo>
                <a:lnTo>
                  <a:pt x="1570274" y="937337"/>
                </a:lnTo>
                <a:lnTo>
                  <a:pt x="1572085" y="942558"/>
                </a:lnTo>
                <a:lnTo>
                  <a:pt x="1573443" y="948006"/>
                </a:lnTo>
                <a:lnTo>
                  <a:pt x="1574575" y="953681"/>
                </a:lnTo>
                <a:lnTo>
                  <a:pt x="1574801" y="959355"/>
                </a:lnTo>
                <a:lnTo>
                  <a:pt x="1574801" y="1818542"/>
                </a:lnTo>
                <a:lnTo>
                  <a:pt x="1574575" y="1824444"/>
                </a:lnTo>
                <a:lnTo>
                  <a:pt x="1573443" y="1829892"/>
                </a:lnTo>
                <a:lnTo>
                  <a:pt x="1572085" y="1835340"/>
                </a:lnTo>
                <a:lnTo>
                  <a:pt x="1570274" y="1840560"/>
                </a:lnTo>
                <a:lnTo>
                  <a:pt x="1567784" y="1845327"/>
                </a:lnTo>
                <a:lnTo>
                  <a:pt x="1565295" y="1850094"/>
                </a:lnTo>
                <a:lnTo>
                  <a:pt x="1561900" y="1854407"/>
                </a:lnTo>
                <a:lnTo>
                  <a:pt x="1558278" y="1858266"/>
                </a:lnTo>
                <a:lnTo>
                  <a:pt x="1554430" y="1861898"/>
                </a:lnTo>
                <a:lnTo>
                  <a:pt x="1550130" y="1865303"/>
                </a:lnTo>
                <a:lnTo>
                  <a:pt x="1545377" y="1867800"/>
                </a:lnTo>
                <a:lnTo>
                  <a:pt x="1540624" y="1870524"/>
                </a:lnTo>
                <a:lnTo>
                  <a:pt x="1535418" y="1872113"/>
                </a:lnTo>
                <a:lnTo>
                  <a:pt x="1529985" y="1873475"/>
                </a:lnTo>
                <a:lnTo>
                  <a:pt x="1524553" y="1874610"/>
                </a:lnTo>
                <a:lnTo>
                  <a:pt x="1518668" y="1874837"/>
                </a:lnTo>
                <a:lnTo>
                  <a:pt x="1168971" y="1874837"/>
                </a:lnTo>
                <a:lnTo>
                  <a:pt x="1163312" y="1874610"/>
                </a:lnTo>
                <a:lnTo>
                  <a:pt x="1157654" y="1873475"/>
                </a:lnTo>
                <a:lnTo>
                  <a:pt x="1152221" y="1872113"/>
                </a:lnTo>
                <a:lnTo>
                  <a:pt x="1147242" y="1870524"/>
                </a:lnTo>
                <a:lnTo>
                  <a:pt x="1142262" y="1867800"/>
                </a:lnTo>
                <a:lnTo>
                  <a:pt x="1137736" y="1865303"/>
                </a:lnTo>
                <a:lnTo>
                  <a:pt x="1133435" y="1861898"/>
                </a:lnTo>
                <a:lnTo>
                  <a:pt x="1129361" y="1858266"/>
                </a:lnTo>
                <a:lnTo>
                  <a:pt x="1125740" y="1854407"/>
                </a:lnTo>
                <a:lnTo>
                  <a:pt x="1122797" y="1850094"/>
                </a:lnTo>
                <a:lnTo>
                  <a:pt x="1119855" y="1845327"/>
                </a:lnTo>
                <a:lnTo>
                  <a:pt x="1117365" y="1840560"/>
                </a:lnTo>
                <a:lnTo>
                  <a:pt x="1115554" y="1835340"/>
                </a:lnTo>
                <a:lnTo>
                  <a:pt x="1114196" y="1829892"/>
                </a:lnTo>
                <a:lnTo>
                  <a:pt x="1113291" y="1824444"/>
                </a:lnTo>
                <a:lnTo>
                  <a:pt x="1112838" y="1818542"/>
                </a:lnTo>
                <a:lnTo>
                  <a:pt x="1112838" y="959355"/>
                </a:lnTo>
                <a:lnTo>
                  <a:pt x="1113291" y="953681"/>
                </a:lnTo>
                <a:lnTo>
                  <a:pt x="1114196" y="948006"/>
                </a:lnTo>
                <a:lnTo>
                  <a:pt x="1115554" y="942558"/>
                </a:lnTo>
                <a:lnTo>
                  <a:pt x="1117365" y="937337"/>
                </a:lnTo>
                <a:lnTo>
                  <a:pt x="1119855" y="932343"/>
                </a:lnTo>
                <a:lnTo>
                  <a:pt x="1122797" y="927803"/>
                </a:lnTo>
                <a:lnTo>
                  <a:pt x="1125740" y="923717"/>
                </a:lnTo>
                <a:lnTo>
                  <a:pt x="1129361" y="919404"/>
                </a:lnTo>
                <a:lnTo>
                  <a:pt x="1133435" y="915999"/>
                </a:lnTo>
                <a:lnTo>
                  <a:pt x="1137736" y="912821"/>
                </a:lnTo>
                <a:lnTo>
                  <a:pt x="1142262" y="909870"/>
                </a:lnTo>
                <a:lnTo>
                  <a:pt x="1147242" y="907600"/>
                </a:lnTo>
                <a:lnTo>
                  <a:pt x="1152221" y="905557"/>
                </a:lnTo>
                <a:lnTo>
                  <a:pt x="1157654" y="904195"/>
                </a:lnTo>
                <a:lnTo>
                  <a:pt x="1163312" y="903514"/>
                </a:lnTo>
                <a:lnTo>
                  <a:pt x="1168971" y="903287"/>
                </a:lnTo>
                <a:close/>
                <a:moveTo>
                  <a:pt x="1841899" y="450850"/>
                </a:moveTo>
                <a:lnTo>
                  <a:pt x="2191940" y="450850"/>
                </a:lnTo>
                <a:lnTo>
                  <a:pt x="2197604" y="451077"/>
                </a:lnTo>
                <a:lnTo>
                  <a:pt x="2203268" y="451985"/>
                </a:lnTo>
                <a:lnTo>
                  <a:pt x="2208706" y="453573"/>
                </a:lnTo>
                <a:lnTo>
                  <a:pt x="2213917" y="455388"/>
                </a:lnTo>
                <a:lnTo>
                  <a:pt x="2218674" y="457657"/>
                </a:lnTo>
                <a:lnTo>
                  <a:pt x="2223206" y="460380"/>
                </a:lnTo>
                <a:lnTo>
                  <a:pt x="2227510" y="463556"/>
                </a:lnTo>
                <a:lnTo>
                  <a:pt x="2231589" y="467186"/>
                </a:lnTo>
                <a:lnTo>
                  <a:pt x="2235214" y="471271"/>
                </a:lnTo>
                <a:lnTo>
                  <a:pt x="2238385" y="475582"/>
                </a:lnTo>
                <a:lnTo>
                  <a:pt x="2241104" y="480119"/>
                </a:lnTo>
                <a:lnTo>
                  <a:pt x="2243596" y="484884"/>
                </a:lnTo>
                <a:lnTo>
                  <a:pt x="2245636" y="490103"/>
                </a:lnTo>
                <a:lnTo>
                  <a:pt x="2246768" y="495548"/>
                </a:lnTo>
                <a:lnTo>
                  <a:pt x="2247675" y="501221"/>
                </a:lnTo>
                <a:lnTo>
                  <a:pt x="2247901" y="506893"/>
                </a:lnTo>
                <a:lnTo>
                  <a:pt x="2247901" y="1818568"/>
                </a:lnTo>
                <a:lnTo>
                  <a:pt x="2247675" y="1824468"/>
                </a:lnTo>
                <a:lnTo>
                  <a:pt x="2246768" y="1829913"/>
                </a:lnTo>
                <a:lnTo>
                  <a:pt x="2245636" y="1835358"/>
                </a:lnTo>
                <a:lnTo>
                  <a:pt x="2243596" y="1840577"/>
                </a:lnTo>
                <a:lnTo>
                  <a:pt x="2241104" y="1845342"/>
                </a:lnTo>
                <a:lnTo>
                  <a:pt x="2238385" y="1850107"/>
                </a:lnTo>
                <a:lnTo>
                  <a:pt x="2235214" y="1854418"/>
                </a:lnTo>
                <a:lnTo>
                  <a:pt x="2231589" y="1858275"/>
                </a:lnTo>
                <a:lnTo>
                  <a:pt x="2227510" y="1861905"/>
                </a:lnTo>
                <a:lnTo>
                  <a:pt x="2223206" y="1865309"/>
                </a:lnTo>
                <a:lnTo>
                  <a:pt x="2218674" y="1867804"/>
                </a:lnTo>
                <a:lnTo>
                  <a:pt x="2213917" y="1870527"/>
                </a:lnTo>
                <a:lnTo>
                  <a:pt x="2208706" y="1872115"/>
                </a:lnTo>
                <a:lnTo>
                  <a:pt x="2203268" y="1873477"/>
                </a:lnTo>
                <a:lnTo>
                  <a:pt x="2197604" y="1874611"/>
                </a:lnTo>
                <a:lnTo>
                  <a:pt x="2191940" y="1874838"/>
                </a:lnTo>
                <a:lnTo>
                  <a:pt x="1841899" y="1874838"/>
                </a:lnTo>
                <a:lnTo>
                  <a:pt x="1836235" y="1874611"/>
                </a:lnTo>
                <a:lnTo>
                  <a:pt x="1830798" y="1873477"/>
                </a:lnTo>
                <a:lnTo>
                  <a:pt x="1825360" y="1872115"/>
                </a:lnTo>
                <a:lnTo>
                  <a:pt x="1820149" y="1870527"/>
                </a:lnTo>
                <a:lnTo>
                  <a:pt x="1815165" y="1867804"/>
                </a:lnTo>
                <a:lnTo>
                  <a:pt x="1810633" y="1865309"/>
                </a:lnTo>
                <a:lnTo>
                  <a:pt x="1806329" y="1861905"/>
                </a:lnTo>
                <a:lnTo>
                  <a:pt x="1802477" y="1858275"/>
                </a:lnTo>
                <a:lnTo>
                  <a:pt x="1798852" y="1854418"/>
                </a:lnTo>
                <a:lnTo>
                  <a:pt x="1795454" y="1850107"/>
                </a:lnTo>
                <a:lnTo>
                  <a:pt x="1792508" y="1845342"/>
                </a:lnTo>
                <a:lnTo>
                  <a:pt x="1790243" y="1840577"/>
                </a:lnTo>
                <a:lnTo>
                  <a:pt x="1788430" y="1835358"/>
                </a:lnTo>
                <a:lnTo>
                  <a:pt x="1786844" y="1829913"/>
                </a:lnTo>
                <a:lnTo>
                  <a:pt x="1786165" y="1824468"/>
                </a:lnTo>
                <a:lnTo>
                  <a:pt x="1785938" y="1818568"/>
                </a:lnTo>
                <a:lnTo>
                  <a:pt x="1785938" y="506893"/>
                </a:lnTo>
                <a:lnTo>
                  <a:pt x="1786165" y="501221"/>
                </a:lnTo>
                <a:lnTo>
                  <a:pt x="1786844" y="495548"/>
                </a:lnTo>
                <a:lnTo>
                  <a:pt x="1788430" y="490103"/>
                </a:lnTo>
                <a:lnTo>
                  <a:pt x="1790243" y="484884"/>
                </a:lnTo>
                <a:lnTo>
                  <a:pt x="1792508" y="480119"/>
                </a:lnTo>
                <a:lnTo>
                  <a:pt x="1795454" y="475582"/>
                </a:lnTo>
                <a:lnTo>
                  <a:pt x="1798852" y="471271"/>
                </a:lnTo>
                <a:lnTo>
                  <a:pt x="1802477" y="467186"/>
                </a:lnTo>
                <a:lnTo>
                  <a:pt x="1806329" y="463556"/>
                </a:lnTo>
                <a:lnTo>
                  <a:pt x="1810633" y="460380"/>
                </a:lnTo>
                <a:lnTo>
                  <a:pt x="1815165" y="457657"/>
                </a:lnTo>
                <a:lnTo>
                  <a:pt x="1820149" y="455388"/>
                </a:lnTo>
                <a:lnTo>
                  <a:pt x="1825360" y="453573"/>
                </a:lnTo>
                <a:lnTo>
                  <a:pt x="1830798" y="451985"/>
                </a:lnTo>
                <a:lnTo>
                  <a:pt x="1836235" y="451077"/>
                </a:lnTo>
                <a:lnTo>
                  <a:pt x="1841899" y="450850"/>
                </a:lnTo>
                <a:close/>
                <a:moveTo>
                  <a:pt x="1458752" y="38100"/>
                </a:moveTo>
                <a:lnTo>
                  <a:pt x="1461698" y="38100"/>
                </a:lnTo>
                <a:lnTo>
                  <a:pt x="1464870" y="38100"/>
                </a:lnTo>
                <a:lnTo>
                  <a:pt x="1468043" y="38327"/>
                </a:lnTo>
                <a:lnTo>
                  <a:pt x="1470989" y="38554"/>
                </a:lnTo>
                <a:lnTo>
                  <a:pt x="1473935" y="39235"/>
                </a:lnTo>
                <a:lnTo>
                  <a:pt x="1477107" y="40143"/>
                </a:lnTo>
                <a:lnTo>
                  <a:pt x="1479827" y="40825"/>
                </a:lnTo>
                <a:lnTo>
                  <a:pt x="1482773" y="42187"/>
                </a:lnTo>
                <a:lnTo>
                  <a:pt x="1485718" y="43322"/>
                </a:lnTo>
                <a:lnTo>
                  <a:pt x="1488438" y="44684"/>
                </a:lnTo>
                <a:lnTo>
                  <a:pt x="1491157" y="46500"/>
                </a:lnTo>
                <a:lnTo>
                  <a:pt x="1493876" y="48317"/>
                </a:lnTo>
                <a:lnTo>
                  <a:pt x="1496143" y="50133"/>
                </a:lnTo>
                <a:lnTo>
                  <a:pt x="1498409" y="52176"/>
                </a:lnTo>
                <a:lnTo>
                  <a:pt x="1500675" y="54447"/>
                </a:lnTo>
                <a:lnTo>
                  <a:pt x="1502714" y="56490"/>
                </a:lnTo>
                <a:lnTo>
                  <a:pt x="1504754" y="59214"/>
                </a:lnTo>
                <a:lnTo>
                  <a:pt x="1506567" y="61485"/>
                </a:lnTo>
                <a:lnTo>
                  <a:pt x="1508153" y="64436"/>
                </a:lnTo>
                <a:lnTo>
                  <a:pt x="1509739" y="66934"/>
                </a:lnTo>
                <a:lnTo>
                  <a:pt x="1511099" y="69658"/>
                </a:lnTo>
                <a:lnTo>
                  <a:pt x="1512005" y="72609"/>
                </a:lnTo>
                <a:lnTo>
                  <a:pt x="1513138" y="75334"/>
                </a:lnTo>
                <a:lnTo>
                  <a:pt x="1514045" y="78512"/>
                </a:lnTo>
                <a:lnTo>
                  <a:pt x="1514725" y="81691"/>
                </a:lnTo>
                <a:lnTo>
                  <a:pt x="1515178" y="84642"/>
                </a:lnTo>
                <a:lnTo>
                  <a:pt x="1515405" y="87821"/>
                </a:lnTo>
                <a:lnTo>
                  <a:pt x="1543051" y="488083"/>
                </a:lnTo>
                <a:lnTo>
                  <a:pt x="1543051" y="493305"/>
                </a:lnTo>
                <a:lnTo>
                  <a:pt x="1542371" y="498754"/>
                </a:lnTo>
                <a:lnTo>
                  <a:pt x="1541691" y="503976"/>
                </a:lnTo>
                <a:lnTo>
                  <a:pt x="1540105" y="509198"/>
                </a:lnTo>
                <a:lnTo>
                  <a:pt x="1538066" y="513965"/>
                </a:lnTo>
                <a:lnTo>
                  <a:pt x="1535800" y="518506"/>
                </a:lnTo>
                <a:lnTo>
                  <a:pt x="1532854" y="522820"/>
                </a:lnTo>
                <a:lnTo>
                  <a:pt x="1529908" y="526906"/>
                </a:lnTo>
                <a:lnTo>
                  <a:pt x="1526282" y="530539"/>
                </a:lnTo>
                <a:lnTo>
                  <a:pt x="1522429" y="533944"/>
                </a:lnTo>
                <a:lnTo>
                  <a:pt x="1518350" y="537123"/>
                </a:lnTo>
                <a:lnTo>
                  <a:pt x="1513592" y="539620"/>
                </a:lnTo>
                <a:lnTo>
                  <a:pt x="1509059" y="541663"/>
                </a:lnTo>
                <a:lnTo>
                  <a:pt x="1503847" y="543253"/>
                </a:lnTo>
                <a:lnTo>
                  <a:pt x="1498635" y="544615"/>
                </a:lnTo>
                <a:lnTo>
                  <a:pt x="1493197" y="545069"/>
                </a:lnTo>
                <a:lnTo>
                  <a:pt x="1488211" y="545296"/>
                </a:lnTo>
                <a:lnTo>
                  <a:pt x="1482999" y="544842"/>
                </a:lnTo>
                <a:lnTo>
                  <a:pt x="1478014" y="543934"/>
                </a:lnTo>
                <a:lnTo>
                  <a:pt x="1473481" y="542799"/>
                </a:lnTo>
                <a:lnTo>
                  <a:pt x="1469629" y="541437"/>
                </a:lnTo>
                <a:lnTo>
                  <a:pt x="1466003" y="539847"/>
                </a:lnTo>
                <a:lnTo>
                  <a:pt x="1462604" y="537804"/>
                </a:lnTo>
                <a:lnTo>
                  <a:pt x="1459205" y="535761"/>
                </a:lnTo>
                <a:lnTo>
                  <a:pt x="1456032" y="533490"/>
                </a:lnTo>
                <a:lnTo>
                  <a:pt x="1453086" y="530766"/>
                </a:lnTo>
                <a:lnTo>
                  <a:pt x="1450367" y="528041"/>
                </a:lnTo>
                <a:lnTo>
                  <a:pt x="1447874" y="525090"/>
                </a:lnTo>
                <a:lnTo>
                  <a:pt x="1445382" y="522139"/>
                </a:lnTo>
                <a:lnTo>
                  <a:pt x="1443342" y="518733"/>
                </a:lnTo>
                <a:lnTo>
                  <a:pt x="1441529" y="515100"/>
                </a:lnTo>
                <a:lnTo>
                  <a:pt x="1439943" y="511468"/>
                </a:lnTo>
                <a:lnTo>
                  <a:pt x="1438583" y="507608"/>
                </a:lnTo>
                <a:lnTo>
                  <a:pt x="1437677" y="503749"/>
                </a:lnTo>
                <a:lnTo>
                  <a:pt x="1436770" y="499662"/>
                </a:lnTo>
                <a:lnTo>
                  <a:pt x="1436317" y="495348"/>
                </a:lnTo>
                <a:lnTo>
                  <a:pt x="1419775" y="256735"/>
                </a:lnTo>
                <a:lnTo>
                  <a:pt x="1404592" y="280119"/>
                </a:lnTo>
                <a:lnTo>
                  <a:pt x="1396434" y="292606"/>
                </a:lnTo>
                <a:lnTo>
                  <a:pt x="1387596" y="304866"/>
                </a:lnTo>
                <a:lnTo>
                  <a:pt x="1378531" y="317580"/>
                </a:lnTo>
                <a:lnTo>
                  <a:pt x="1369014" y="330748"/>
                </a:lnTo>
                <a:lnTo>
                  <a:pt x="1359270" y="343916"/>
                </a:lnTo>
                <a:lnTo>
                  <a:pt x="1348845" y="357311"/>
                </a:lnTo>
                <a:lnTo>
                  <a:pt x="1338421" y="370933"/>
                </a:lnTo>
                <a:lnTo>
                  <a:pt x="1327317" y="384782"/>
                </a:lnTo>
                <a:lnTo>
                  <a:pt x="1315760" y="398632"/>
                </a:lnTo>
                <a:lnTo>
                  <a:pt x="1303750" y="412935"/>
                </a:lnTo>
                <a:lnTo>
                  <a:pt x="1291513" y="426784"/>
                </a:lnTo>
                <a:lnTo>
                  <a:pt x="1278823" y="441314"/>
                </a:lnTo>
                <a:lnTo>
                  <a:pt x="1265679" y="455390"/>
                </a:lnTo>
                <a:lnTo>
                  <a:pt x="1252082" y="469920"/>
                </a:lnTo>
                <a:lnTo>
                  <a:pt x="1233500" y="488991"/>
                </a:lnTo>
                <a:lnTo>
                  <a:pt x="1214465" y="507608"/>
                </a:lnTo>
                <a:lnTo>
                  <a:pt x="1195430" y="525998"/>
                </a:lnTo>
                <a:lnTo>
                  <a:pt x="1175715" y="543707"/>
                </a:lnTo>
                <a:lnTo>
                  <a:pt x="1156226" y="560961"/>
                </a:lnTo>
                <a:lnTo>
                  <a:pt x="1136058" y="577762"/>
                </a:lnTo>
                <a:lnTo>
                  <a:pt x="1115663" y="594336"/>
                </a:lnTo>
                <a:lnTo>
                  <a:pt x="1095041" y="610455"/>
                </a:lnTo>
                <a:lnTo>
                  <a:pt x="1074193" y="625893"/>
                </a:lnTo>
                <a:lnTo>
                  <a:pt x="1053118" y="641105"/>
                </a:lnTo>
                <a:lnTo>
                  <a:pt x="1031590" y="655408"/>
                </a:lnTo>
                <a:lnTo>
                  <a:pt x="1010062" y="669711"/>
                </a:lnTo>
                <a:lnTo>
                  <a:pt x="988081" y="683333"/>
                </a:lnTo>
                <a:lnTo>
                  <a:pt x="966099" y="696501"/>
                </a:lnTo>
                <a:lnTo>
                  <a:pt x="943891" y="709442"/>
                </a:lnTo>
                <a:lnTo>
                  <a:pt x="921004" y="721702"/>
                </a:lnTo>
                <a:lnTo>
                  <a:pt x="906954" y="729194"/>
                </a:lnTo>
                <a:lnTo>
                  <a:pt x="892451" y="736232"/>
                </a:lnTo>
                <a:lnTo>
                  <a:pt x="878174" y="743497"/>
                </a:lnTo>
                <a:lnTo>
                  <a:pt x="863671" y="750309"/>
                </a:lnTo>
                <a:lnTo>
                  <a:pt x="848941" y="756893"/>
                </a:lnTo>
                <a:lnTo>
                  <a:pt x="834212" y="763477"/>
                </a:lnTo>
                <a:lnTo>
                  <a:pt x="819482" y="769834"/>
                </a:lnTo>
                <a:lnTo>
                  <a:pt x="804526" y="775736"/>
                </a:lnTo>
                <a:lnTo>
                  <a:pt x="789569" y="781866"/>
                </a:lnTo>
                <a:lnTo>
                  <a:pt x="774613" y="787542"/>
                </a:lnTo>
                <a:lnTo>
                  <a:pt x="759430" y="793218"/>
                </a:lnTo>
                <a:lnTo>
                  <a:pt x="744247" y="798440"/>
                </a:lnTo>
                <a:lnTo>
                  <a:pt x="729064" y="803435"/>
                </a:lnTo>
                <a:lnTo>
                  <a:pt x="713655" y="808657"/>
                </a:lnTo>
                <a:lnTo>
                  <a:pt x="698472" y="813197"/>
                </a:lnTo>
                <a:lnTo>
                  <a:pt x="682609" y="817965"/>
                </a:lnTo>
                <a:lnTo>
                  <a:pt x="667199" y="822279"/>
                </a:lnTo>
                <a:lnTo>
                  <a:pt x="651563" y="826365"/>
                </a:lnTo>
                <a:lnTo>
                  <a:pt x="635701" y="830452"/>
                </a:lnTo>
                <a:lnTo>
                  <a:pt x="620064" y="834084"/>
                </a:lnTo>
                <a:lnTo>
                  <a:pt x="604202" y="837717"/>
                </a:lnTo>
                <a:lnTo>
                  <a:pt x="588112" y="841350"/>
                </a:lnTo>
                <a:lnTo>
                  <a:pt x="572249" y="844528"/>
                </a:lnTo>
                <a:lnTo>
                  <a:pt x="555933" y="847479"/>
                </a:lnTo>
                <a:lnTo>
                  <a:pt x="539618" y="850431"/>
                </a:lnTo>
                <a:lnTo>
                  <a:pt x="523528" y="852928"/>
                </a:lnTo>
                <a:lnTo>
                  <a:pt x="507212" y="855653"/>
                </a:lnTo>
                <a:lnTo>
                  <a:pt x="490896" y="857923"/>
                </a:lnTo>
                <a:lnTo>
                  <a:pt x="474353" y="859966"/>
                </a:lnTo>
                <a:lnTo>
                  <a:pt x="458037" y="861783"/>
                </a:lnTo>
                <a:lnTo>
                  <a:pt x="441268" y="863372"/>
                </a:lnTo>
                <a:lnTo>
                  <a:pt x="424726" y="864961"/>
                </a:lnTo>
                <a:lnTo>
                  <a:pt x="419287" y="865188"/>
                </a:lnTo>
                <a:lnTo>
                  <a:pt x="414075" y="864734"/>
                </a:lnTo>
                <a:lnTo>
                  <a:pt x="409089" y="863826"/>
                </a:lnTo>
                <a:lnTo>
                  <a:pt x="404104" y="862464"/>
                </a:lnTo>
                <a:lnTo>
                  <a:pt x="400252" y="861329"/>
                </a:lnTo>
                <a:lnTo>
                  <a:pt x="396626" y="859739"/>
                </a:lnTo>
                <a:lnTo>
                  <a:pt x="393227" y="857923"/>
                </a:lnTo>
                <a:lnTo>
                  <a:pt x="389827" y="855880"/>
                </a:lnTo>
                <a:lnTo>
                  <a:pt x="386882" y="853609"/>
                </a:lnTo>
                <a:lnTo>
                  <a:pt x="383936" y="850885"/>
                </a:lnTo>
                <a:lnTo>
                  <a:pt x="381216" y="848161"/>
                </a:lnTo>
                <a:lnTo>
                  <a:pt x="378497" y="845209"/>
                </a:lnTo>
                <a:lnTo>
                  <a:pt x="376231" y="842258"/>
                </a:lnTo>
                <a:lnTo>
                  <a:pt x="374191" y="838852"/>
                </a:lnTo>
                <a:lnTo>
                  <a:pt x="372378" y="835447"/>
                </a:lnTo>
                <a:lnTo>
                  <a:pt x="370566" y="831814"/>
                </a:lnTo>
                <a:lnTo>
                  <a:pt x="369206" y="827955"/>
                </a:lnTo>
                <a:lnTo>
                  <a:pt x="368299" y="824095"/>
                </a:lnTo>
                <a:lnTo>
                  <a:pt x="367620" y="820008"/>
                </a:lnTo>
                <a:lnTo>
                  <a:pt x="366940" y="815922"/>
                </a:lnTo>
                <a:lnTo>
                  <a:pt x="366713" y="810473"/>
                </a:lnTo>
                <a:lnTo>
                  <a:pt x="367167" y="805024"/>
                </a:lnTo>
                <a:lnTo>
                  <a:pt x="368073" y="799802"/>
                </a:lnTo>
                <a:lnTo>
                  <a:pt x="369206" y="795034"/>
                </a:lnTo>
                <a:lnTo>
                  <a:pt x="371472" y="790040"/>
                </a:lnTo>
                <a:lnTo>
                  <a:pt x="373738" y="785272"/>
                </a:lnTo>
                <a:lnTo>
                  <a:pt x="376231" y="780958"/>
                </a:lnTo>
                <a:lnTo>
                  <a:pt x="379403" y="776872"/>
                </a:lnTo>
                <a:lnTo>
                  <a:pt x="383029" y="773239"/>
                </a:lnTo>
                <a:lnTo>
                  <a:pt x="386882" y="769607"/>
                </a:lnTo>
                <a:lnTo>
                  <a:pt x="390961" y="766882"/>
                </a:lnTo>
                <a:lnTo>
                  <a:pt x="395266" y="763931"/>
                </a:lnTo>
                <a:lnTo>
                  <a:pt x="400252" y="761887"/>
                </a:lnTo>
                <a:lnTo>
                  <a:pt x="405237" y="760071"/>
                </a:lnTo>
                <a:lnTo>
                  <a:pt x="410222" y="758709"/>
                </a:lnTo>
                <a:lnTo>
                  <a:pt x="415661" y="758255"/>
                </a:lnTo>
                <a:lnTo>
                  <a:pt x="431071" y="756666"/>
                </a:lnTo>
                <a:lnTo>
                  <a:pt x="446027" y="755076"/>
                </a:lnTo>
                <a:lnTo>
                  <a:pt x="461210" y="753714"/>
                </a:lnTo>
                <a:lnTo>
                  <a:pt x="476166" y="751898"/>
                </a:lnTo>
                <a:lnTo>
                  <a:pt x="491123" y="749854"/>
                </a:lnTo>
                <a:lnTo>
                  <a:pt x="506079" y="747357"/>
                </a:lnTo>
                <a:lnTo>
                  <a:pt x="521035" y="745087"/>
                </a:lnTo>
                <a:lnTo>
                  <a:pt x="535765" y="742589"/>
                </a:lnTo>
                <a:lnTo>
                  <a:pt x="550495" y="739638"/>
                </a:lnTo>
                <a:lnTo>
                  <a:pt x="565224" y="736913"/>
                </a:lnTo>
                <a:lnTo>
                  <a:pt x="579728" y="733735"/>
                </a:lnTo>
                <a:lnTo>
                  <a:pt x="594231" y="730329"/>
                </a:lnTo>
                <a:lnTo>
                  <a:pt x="608734" y="726697"/>
                </a:lnTo>
                <a:lnTo>
                  <a:pt x="623010" y="723064"/>
                </a:lnTo>
                <a:lnTo>
                  <a:pt x="637287" y="719432"/>
                </a:lnTo>
                <a:lnTo>
                  <a:pt x="651563" y="715345"/>
                </a:lnTo>
                <a:lnTo>
                  <a:pt x="665613" y="711259"/>
                </a:lnTo>
                <a:lnTo>
                  <a:pt x="679890" y="706945"/>
                </a:lnTo>
                <a:lnTo>
                  <a:pt x="693713" y="702404"/>
                </a:lnTo>
                <a:lnTo>
                  <a:pt x="707763" y="697864"/>
                </a:lnTo>
                <a:lnTo>
                  <a:pt x="721586" y="692869"/>
                </a:lnTo>
                <a:lnTo>
                  <a:pt x="735183" y="687874"/>
                </a:lnTo>
                <a:lnTo>
                  <a:pt x="749233" y="682652"/>
                </a:lnTo>
                <a:lnTo>
                  <a:pt x="762603" y="677430"/>
                </a:lnTo>
                <a:lnTo>
                  <a:pt x="776199" y="671755"/>
                </a:lnTo>
                <a:lnTo>
                  <a:pt x="789569" y="666079"/>
                </a:lnTo>
                <a:lnTo>
                  <a:pt x="803166" y="660176"/>
                </a:lnTo>
                <a:lnTo>
                  <a:pt x="816536" y="654273"/>
                </a:lnTo>
                <a:lnTo>
                  <a:pt x="829679" y="648143"/>
                </a:lnTo>
                <a:lnTo>
                  <a:pt x="842823" y="641559"/>
                </a:lnTo>
                <a:lnTo>
                  <a:pt x="855966" y="634975"/>
                </a:lnTo>
                <a:lnTo>
                  <a:pt x="868883" y="628164"/>
                </a:lnTo>
                <a:lnTo>
                  <a:pt x="889505" y="617039"/>
                </a:lnTo>
                <a:lnTo>
                  <a:pt x="910126" y="605460"/>
                </a:lnTo>
                <a:lnTo>
                  <a:pt x="930068" y="593655"/>
                </a:lnTo>
                <a:lnTo>
                  <a:pt x="950237" y="580941"/>
                </a:lnTo>
                <a:lnTo>
                  <a:pt x="970178" y="568000"/>
                </a:lnTo>
                <a:lnTo>
                  <a:pt x="989667" y="554832"/>
                </a:lnTo>
                <a:lnTo>
                  <a:pt x="1008929" y="540982"/>
                </a:lnTo>
                <a:lnTo>
                  <a:pt x="1027964" y="526906"/>
                </a:lnTo>
                <a:lnTo>
                  <a:pt x="1046773" y="512149"/>
                </a:lnTo>
                <a:lnTo>
                  <a:pt x="1065355" y="497165"/>
                </a:lnTo>
                <a:lnTo>
                  <a:pt x="1083937" y="481726"/>
                </a:lnTo>
                <a:lnTo>
                  <a:pt x="1102066" y="466061"/>
                </a:lnTo>
                <a:lnTo>
                  <a:pt x="1119742" y="449714"/>
                </a:lnTo>
                <a:lnTo>
                  <a:pt x="1137644" y="433141"/>
                </a:lnTo>
                <a:lnTo>
                  <a:pt x="1154866" y="416113"/>
                </a:lnTo>
                <a:lnTo>
                  <a:pt x="1171862" y="398859"/>
                </a:lnTo>
                <a:lnTo>
                  <a:pt x="1184779" y="385236"/>
                </a:lnTo>
                <a:lnTo>
                  <a:pt x="1197469" y="371841"/>
                </a:lnTo>
                <a:lnTo>
                  <a:pt x="1209480" y="358219"/>
                </a:lnTo>
                <a:lnTo>
                  <a:pt x="1221037" y="344597"/>
                </a:lnTo>
                <a:lnTo>
                  <a:pt x="1232367" y="331429"/>
                </a:lnTo>
                <a:lnTo>
                  <a:pt x="1243245" y="318261"/>
                </a:lnTo>
                <a:lnTo>
                  <a:pt x="1253895" y="305093"/>
                </a:lnTo>
                <a:lnTo>
                  <a:pt x="1263866" y="292606"/>
                </a:lnTo>
                <a:lnTo>
                  <a:pt x="1273384" y="279665"/>
                </a:lnTo>
                <a:lnTo>
                  <a:pt x="1282675" y="267178"/>
                </a:lnTo>
                <a:lnTo>
                  <a:pt x="1291739" y="255145"/>
                </a:lnTo>
                <a:lnTo>
                  <a:pt x="1300124" y="242886"/>
                </a:lnTo>
                <a:lnTo>
                  <a:pt x="1308282" y="231307"/>
                </a:lnTo>
                <a:lnTo>
                  <a:pt x="1316213" y="219728"/>
                </a:lnTo>
                <a:lnTo>
                  <a:pt x="1330263" y="197706"/>
                </a:lnTo>
                <a:lnTo>
                  <a:pt x="1107958" y="281027"/>
                </a:lnTo>
                <a:lnTo>
                  <a:pt x="1102746" y="282390"/>
                </a:lnTo>
                <a:lnTo>
                  <a:pt x="1097534" y="283525"/>
                </a:lnTo>
                <a:lnTo>
                  <a:pt x="1092322" y="283979"/>
                </a:lnTo>
                <a:lnTo>
                  <a:pt x="1087110" y="283979"/>
                </a:lnTo>
                <a:lnTo>
                  <a:pt x="1081898" y="283752"/>
                </a:lnTo>
                <a:lnTo>
                  <a:pt x="1076686" y="282844"/>
                </a:lnTo>
                <a:lnTo>
                  <a:pt x="1071927" y="281255"/>
                </a:lnTo>
                <a:lnTo>
                  <a:pt x="1067168" y="279438"/>
                </a:lnTo>
                <a:lnTo>
                  <a:pt x="1062636" y="277168"/>
                </a:lnTo>
                <a:lnTo>
                  <a:pt x="1058103" y="274216"/>
                </a:lnTo>
                <a:lnTo>
                  <a:pt x="1054251" y="270811"/>
                </a:lnTo>
                <a:lnTo>
                  <a:pt x="1050399" y="267178"/>
                </a:lnTo>
                <a:lnTo>
                  <a:pt x="1047226" y="263319"/>
                </a:lnTo>
                <a:lnTo>
                  <a:pt x="1044054" y="259005"/>
                </a:lnTo>
                <a:lnTo>
                  <a:pt x="1041561" y="254237"/>
                </a:lnTo>
                <a:lnTo>
                  <a:pt x="1039295" y="249470"/>
                </a:lnTo>
                <a:lnTo>
                  <a:pt x="1037482" y="244021"/>
                </a:lnTo>
                <a:lnTo>
                  <a:pt x="1036575" y="238799"/>
                </a:lnTo>
                <a:lnTo>
                  <a:pt x="1036122" y="233350"/>
                </a:lnTo>
                <a:lnTo>
                  <a:pt x="1036122" y="228355"/>
                </a:lnTo>
                <a:lnTo>
                  <a:pt x="1036349" y="223134"/>
                </a:lnTo>
                <a:lnTo>
                  <a:pt x="1037255" y="218139"/>
                </a:lnTo>
                <a:lnTo>
                  <a:pt x="1038841" y="213144"/>
                </a:lnTo>
                <a:lnTo>
                  <a:pt x="1040654" y="208376"/>
                </a:lnTo>
                <a:lnTo>
                  <a:pt x="1042920" y="203836"/>
                </a:lnTo>
                <a:lnTo>
                  <a:pt x="1045866" y="199295"/>
                </a:lnTo>
                <a:lnTo>
                  <a:pt x="1049266" y="195435"/>
                </a:lnTo>
                <a:lnTo>
                  <a:pt x="1052891" y="191576"/>
                </a:lnTo>
                <a:lnTo>
                  <a:pt x="1056744" y="188170"/>
                </a:lnTo>
                <a:lnTo>
                  <a:pt x="1061049" y="185219"/>
                </a:lnTo>
                <a:lnTo>
                  <a:pt x="1065582" y="182494"/>
                </a:lnTo>
                <a:lnTo>
                  <a:pt x="1070567" y="180451"/>
                </a:lnTo>
                <a:lnTo>
                  <a:pt x="1443569" y="41279"/>
                </a:lnTo>
                <a:lnTo>
                  <a:pt x="1446288" y="40370"/>
                </a:lnTo>
                <a:lnTo>
                  <a:pt x="1449461" y="39462"/>
                </a:lnTo>
                <a:lnTo>
                  <a:pt x="1452633" y="38781"/>
                </a:lnTo>
                <a:lnTo>
                  <a:pt x="1455579" y="38327"/>
                </a:lnTo>
                <a:lnTo>
                  <a:pt x="1458752" y="38100"/>
                </a:lnTo>
                <a:close/>
                <a:moveTo>
                  <a:pt x="102528" y="0"/>
                </a:moveTo>
                <a:lnTo>
                  <a:pt x="107971" y="454"/>
                </a:lnTo>
                <a:lnTo>
                  <a:pt x="113189" y="681"/>
                </a:lnTo>
                <a:lnTo>
                  <a:pt x="118406" y="1361"/>
                </a:lnTo>
                <a:lnTo>
                  <a:pt x="123169" y="2268"/>
                </a:lnTo>
                <a:lnTo>
                  <a:pt x="128386" y="3403"/>
                </a:lnTo>
                <a:lnTo>
                  <a:pt x="133376" y="4764"/>
                </a:lnTo>
                <a:lnTo>
                  <a:pt x="137913" y="6578"/>
                </a:lnTo>
                <a:lnTo>
                  <a:pt x="142450" y="8393"/>
                </a:lnTo>
                <a:lnTo>
                  <a:pt x="147213" y="10434"/>
                </a:lnTo>
                <a:lnTo>
                  <a:pt x="151523" y="12476"/>
                </a:lnTo>
                <a:lnTo>
                  <a:pt x="156059" y="14971"/>
                </a:lnTo>
                <a:lnTo>
                  <a:pt x="160143" y="17693"/>
                </a:lnTo>
                <a:lnTo>
                  <a:pt x="164225" y="20642"/>
                </a:lnTo>
                <a:lnTo>
                  <a:pt x="168082" y="23590"/>
                </a:lnTo>
                <a:lnTo>
                  <a:pt x="171711" y="26993"/>
                </a:lnTo>
                <a:lnTo>
                  <a:pt x="175340" y="30169"/>
                </a:lnTo>
                <a:lnTo>
                  <a:pt x="178743" y="33798"/>
                </a:lnTo>
                <a:lnTo>
                  <a:pt x="181918" y="37427"/>
                </a:lnTo>
                <a:lnTo>
                  <a:pt x="185094" y="41510"/>
                </a:lnTo>
                <a:lnTo>
                  <a:pt x="188043" y="45593"/>
                </a:lnTo>
                <a:lnTo>
                  <a:pt x="190538" y="49676"/>
                </a:lnTo>
                <a:lnTo>
                  <a:pt x="193033" y="53986"/>
                </a:lnTo>
                <a:lnTo>
                  <a:pt x="195074" y="58296"/>
                </a:lnTo>
                <a:lnTo>
                  <a:pt x="197343" y="63059"/>
                </a:lnTo>
                <a:lnTo>
                  <a:pt x="199157" y="67596"/>
                </a:lnTo>
                <a:lnTo>
                  <a:pt x="200745" y="72359"/>
                </a:lnTo>
                <a:lnTo>
                  <a:pt x="202106" y="77122"/>
                </a:lnTo>
                <a:lnTo>
                  <a:pt x="203467" y="82340"/>
                </a:lnTo>
                <a:lnTo>
                  <a:pt x="204148" y="87330"/>
                </a:lnTo>
                <a:lnTo>
                  <a:pt x="205055" y="92320"/>
                </a:lnTo>
                <a:lnTo>
                  <a:pt x="205282" y="97537"/>
                </a:lnTo>
                <a:lnTo>
                  <a:pt x="205509" y="102981"/>
                </a:lnTo>
                <a:lnTo>
                  <a:pt x="205509" y="2092965"/>
                </a:lnTo>
                <a:lnTo>
                  <a:pt x="2195719" y="2092965"/>
                </a:lnTo>
                <a:lnTo>
                  <a:pt x="2201163" y="2093192"/>
                </a:lnTo>
                <a:lnTo>
                  <a:pt x="2206380" y="2093419"/>
                </a:lnTo>
                <a:lnTo>
                  <a:pt x="2211597" y="2094326"/>
                </a:lnTo>
                <a:lnTo>
                  <a:pt x="2216587" y="2095233"/>
                </a:lnTo>
                <a:lnTo>
                  <a:pt x="2221578" y="2096367"/>
                </a:lnTo>
                <a:lnTo>
                  <a:pt x="2226568" y="2097501"/>
                </a:lnTo>
                <a:lnTo>
                  <a:pt x="2231105" y="2099316"/>
                </a:lnTo>
                <a:lnTo>
                  <a:pt x="2235868" y="2101131"/>
                </a:lnTo>
                <a:lnTo>
                  <a:pt x="2240405" y="2103172"/>
                </a:lnTo>
                <a:lnTo>
                  <a:pt x="2244714" y="2105667"/>
                </a:lnTo>
                <a:lnTo>
                  <a:pt x="2249251" y="2107936"/>
                </a:lnTo>
                <a:lnTo>
                  <a:pt x="2253334" y="2110658"/>
                </a:lnTo>
                <a:lnTo>
                  <a:pt x="2257417" y="2113606"/>
                </a:lnTo>
                <a:lnTo>
                  <a:pt x="2261273" y="2116328"/>
                </a:lnTo>
                <a:lnTo>
                  <a:pt x="2264902" y="2119731"/>
                </a:lnTo>
                <a:lnTo>
                  <a:pt x="2268532" y="2123133"/>
                </a:lnTo>
                <a:lnTo>
                  <a:pt x="2271934" y="2126763"/>
                </a:lnTo>
                <a:lnTo>
                  <a:pt x="2275337" y="2130619"/>
                </a:lnTo>
                <a:lnTo>
                  <a:pt x="2278285" y="2134475"/>
                </a:lnTo>
                <a:lnTo>
                  <a:pt x="2281234" y="2138331"/>
                </a:lnTo>
                <a:lnTo>
                  <a:pt x="2283729" y="2142414"/>
                </a:lnTo>
                <a:lnTo>
                  <a:pt x="2286224" y="2146724"/>
                </a:lnTo>
                <a:lnTo>
                  <a:pt x="2288720" y="2151260"/>
                </a:lnTo>
                <a:lnTo>
                  <a:pt x="2290761" y="2155797"/>
                </a:lnTo>
                <a:lnTo>
                  <a:pt x="2292576" y="2160560"/>
                </a:lnTo>
                <a:lnTo>
                  <a:pt x="2294164" y="2165324"/>
                </a:lnTo>
                <a:lnTo>
                  <a:pt x="2295298" y="2170087"/>
                </a:lnTo>
                <a:lnTo>
                  <a:pt x="2296659" y="2175304"/>
                </a:lnTo>
                <a:lnTo>
                  <a:pt x="2297339" y="2180068"/>
                </a:lnTo>
                <a:lnTo>
                  <a:pt x="2298246" y="2185285"/>
                </a:lnTo>
                <a:lnTo>
                  <a:pt x="2298473" y="2190729"/>
                </a:lnTo>
                <a:lnTo>
                  <a:pt x="2298700" y="2195946"/>
                </a:lnTo>
                <a:lnTo>
                  <a:pt x="2298473" y="2201163"/>
                </a:lnTo>
                <a:lnTo>
                  <a:pt x="2298246" y="2206380"/>
                </a:lnTo>
                <a:lnTo>
                  <a:pt x="2297339" y="2211597"/>
                </a:lnTo>
                <a:lnTo>
                  <a:pt x="2296659" y="2216361"/>
                </a:lnTo>
                <a:lnTo>
                  <a:pt x="2295298" y="2221578"/>
                </a:lnTo>
                <a:lnTo>
                  <a:pt x="2294164" y="2226568"/>
                </a:lnTo>
                <a:lnTo>
                  <a:pt x="2292576" y="2231105"/>
                </a:lnTo>
                <a:lnTo>
                  <a:pt x="2290761" y="2235868"/>
                </a:lnTo>
                <a:lnTo>
                  <a:pt x="2288720" y="2240405"/>
                </a:lnTo>
                <a:lnTo>
                  <a:pt x="2286224" y="2244941"/>
                </a:lnTo>
                <a:lnTo>
                  <a:pt x="2283729" y="2249251"/>
                </a:lnTo>
                <a:lnTo>
                  <a:pt x="2281234" y="2253334"/>
                </a:lnTo>
                <a:lnTo>
                  <a:pt x="2278285" y="2257417"/>
                </a:lnTo>
                <a:lnTo>
                  <a:pt x="2275337" y="2261273"/>
                </a:lnTo>
                <a:lnTo>
                  <a:pt x="2271934" y="2264902"/>
                </a:lnTo>
                <a:lnTo>
                  <a:pt x="2268532" y="2268532"/>
                </a:lnTo>
                <a:lnTo>
                  <a:pt x="2264902" y="2271934"/>
                </a:lnTo>
                <a:lnTo>
                  <a:pt x="2261273" y="2275337"/>
                </a:lnTo>
                <a:lnTo>
                  <a:pt x="2257417" y="2278059"/>
                </a:lnTo>
                <a:lnTo>
                  <a:pt x="2253334" y="2281234"/>
                </a:lnTo>
                <a:lnTo>
                  <a:pt x="2249251" y="2283729"/>
                </a:lnTo>
                <a:lnTo>
                  <a:pt x="2244714" y="2286451"/>
                </a:lnTo>
                <a:lnTo>
                  <a:pt x="2240405" y="2288493"/>
                </a:lnTo>
                <a:lnTo>
                  <a:pt x="2235868" y="2290534"/>
                </a:lnTo>
                <a:lnTo>
                  <a:pt x="2231105" y="2292349"/>
                </a:lnTo>
                <a:lnTo>
                  <a:pt x="2226568" y="2294164"/>
                </a:lnTo>
                <a:lnTo>
                  <a:pt x="2221578" y="2295298"/>
                </a:lnTo>
                <a:lnTo>
                  <a:pt x="2216587" y="2296659"/>
                </a:lnTo>
                <a:lnTo>
                  <a:pt x="2211597" y="2297566"/>
                </a:lnTo>
                <a:lnTo>
                  <a:pt x="2206380" y="2298246"/>
                </a:lnTo>
                <a:lnTo>
                  <a:pt x="2201163" y="2298473"/>
                </a:lnTo>
                <a:lnTo>
                  <a:pt x="2195719" y="2298700"/>
                </a:lnTo>
                <a:lnTo>
                  <a:pt x="102528" y="2298700"/>
                </a:lnTo>
                <a:lnTo>
                  <a:pt x="97310" y="2298473"/>
                </a:lnTo>
                <a:lnTo>
                  <a:pt x="92093" y="2298246"/>
                </a:lnTo>
                <a:lnTo>
                  <a:pt x="86876" y="2297566"/>
                </a:lnTo>
                <a:lnTo>
                  <a:pt x="81886" y="2296659"/>
                </a:lnTo>
                <a:lnTo>
                  <a:pt x="77122" y="2295298"/>
                </a:lnTo>
                <a:lnTo>
                  <a:pt x="72132" y="2294164"/>
                </a:lnTo>
                <a:lnTo>
                  <a:pt x="67142" y="2292349"/>
                </a:lnTo>
                <a:lnTo>
                  <a:pt x="62605" y="2290534"/>
                </a:lnTo>
                <a:lnTo>
                  <a:pt x="57842" y="2288493"/>
                </a:lnTo>
                <a:lnTo>
                  <a:pt x="53532" y="2286451"/>
                </a:lnTo>
                <a:lnTo>
                  <a:pt x="49449" y="2283729"/>
                </a:lnTo>
                <a:lnTo>
                  <a:pt x="45139" y="2281234"/>
                </a:lnTo>
                <a:lnTo>
                  <a:pt x="41283" y="2278059"/>
                </a:lnTo>
                <a:lnTo>
                  <a:pt x="37200" y="2275337"/>
                </a:lnTo>
                <a:lnTo>
                  <a:pt x="33344" y="2271934"/>
                </a:lnTo>
                <a:lnTo>
                  <a:pt x="29715" y="2268532"/>
                </a:lnTo>
                <a:lnTo>
                  <a:pt x="26539" y="2264902"/>
                </a:lnTo>
                <a:lnTo>
                  <a:pt x="23364" y="2261273"/>
                </a:lnTo>
                <a:lnTo>
                  <a:pt x="20188" y="2257417"/>
                </a:lnTo>
                <a:lnTo>
                  <a:pt x="17466" y="2253334"/>
                </a:lnTo>
                <a:lnTo>
                  <a:pt x="14517" y="2249251"/>
                </a:lnTo>
                <a:lnTo>
                  <a:pt x="12249" y="2244941"/>
                </a:lnTo>
                <a:lnTo>
                  <a:pt x="9981" y="2240405"/>
                </a:lnTo>
                <a:lnTo>
                  <a:pt x="7939" y="2235868"/>
                </a:lnTo>
                <a:lnTo>
                  <a:pt x="6125" y="2231105"/>
                </a:lnTo>
                <a:lnTo>
                  <a:pt x="4537" y="2226568"/>
                </a:lnTo>
                <a:lnTo>
                  <a:pt x="2949" y="2221578"/>
                </a:lnTo>
                <a:lnTo>
                  <a:pt x="2042" y="2216361"/>
                </a:lnTo>
                <a:lnTo>
                  <a:pt x="907" y="2211597"/>
                </a:lnTo>
                <a:lnTo>
                  <a:pt x="454" y="2206380"/>
                </a:lnTo>
                <a:lnTo>
                  <a:pt x="0" y="2201163"/>
                </a:lnTo>
                <a:lnTo>
                  <a:pt x="0" y="2195946"/>
                </a:lnTo>
                <a:lnTo>
                  <a:pt x="0" y="102981"/>
                </a:lnTo>
                <a:lnTo>
                  <a:pt x="0" y="97537"/>
                </a:lnTo>
                <a:lnTo>
                  <a:pt x="454" y="92320"/>
                </a:lnTo>
                <a:lnTo>
                  <a:pt x="907" y="87330"/>
                </a:lnTo>
                <a:lnTo>
                  <a:pt x="2042" y="82340"/>
                </a:lnTo>
                <a:lnTo>
                  <a:pt x="2949" y="77122"/>
                </a:lnTo>
                <a:lnTo>
                  <a:pt x="4537" y="72359"/>
                </a:lnTo>
                <a:lnTo>
                  <a:pt x="6125" y="67596"/>
                </a:lnTo>
                <a:lnTo>
                  <a:pt x="7939" y="63059"/>
                </a:lnTo>
                <a:lnTo>
                  <a:pt x="9981" y="58296"/>
                </a:lnTo>
                <a:lnTo>
                  <a:pt x="12249" y="53986"/>
                </a:lnTo>
                <a:lnTo>
                  <a:pt x="14517" y="49676"/>
                </a:lnTo>
                <a:lnTo>
                  <a:pt x="17466" y="45593"/>
                </a:lnTo>
                <a:lnTo>
                  <a:pt x="20188" y="41510"/>
                </a:lnTo>
                <a:lnTo>
                  <a:pt x="23364" y="37427"/>
                </a:lnTo>
                <a:lnTo>
                  <a:pt x="26539" y="33798"/>
                </a:lnTo>
                <a:lnTo>
                  <a:pt x="29715" y="30169"/>
                </a:lnTo>
                <a:lnTo>
                  <a:pt x="33344" y="26993"/>
                </a:lnTo>
                <a:lnTo>
                  <a:pt x="37200" y="23590"/>
                </a:lnTo>
                <a:lnTo>
                  <a:pt x="41283" y="20642"/>
                </a:lnTo>
                <a:lnTo>
                  <a:pt x="45139" y="17693"/>
                </a:lnTo>
                <a:lnTo>
                  <a:pt x="49449" y="14971"/>
                </a:lnTo>
                <a:lnTo>
                  <a:pt x="53532" y="12476"/>
                </a:lnTo>
                <a:lnTo>
                  <a:pt x="57842" y="10434"/>
                </a:lnTo>
                <a:lnTo>
                  <a:pt x="62605" y="8393"/>
                </a:lnTo>
                <a:lnTo>
                  <a:pt x="67142" y="6578"/>
                </a:lnTo>
                <a:lnTo>
                  <a:pt x="72132" y="4764"/>
                </a:lnTo>
                <a:lnTo>
                  <a:pt x="77122" y="3403"/>
                </a:lnTo>
                <a:lnTo>
                  <a:pt x="81886" y="2268"/>
                </a:lnTo>
                <a:lnTo>
                  <a:pt x="86876" y="1361"/>
                </a:lnTo>
                <a:lnTo>
                  <a:pt x="92093" y="681"/>
                </a:lnTo>
                <a:lnTo>
                  <a:pt x="97310" y="454"/>
                </a:lnTo>
                <a:lnTo>
                  <a:pt x="1025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105" y="302895"/>
            <a:ext cx="4164965" cy="658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2396721" y="994410"/>
            <a:ext cx="8125460" cy="791210"/>
          </a:xfrm>
          <a:prstGeom prst="roundRect">
            <a:avLst>
              <a:gd name="adj" fmla="val 24940"/>
            </a:avLst>
          </a:prstGeom>
          <a:gradFill flip="none" rotWithShape="1">
            <a:gsLst>
              <a:gs pos="0">
                <a:srgbClr val="547F8E"/>
              </a:gs>
              <a:gs pos="100000">
                <a:srgbClr val="295265"/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F8DE9F"/>
                </a:gs>
                <a:gs pos="100000">
                  <a:srgbClr val="EDBB6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76096" y="1079500"/>
            <a:ext cx="8046085" cy="621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zh-CN" sz="36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构建教智融合背景下智慧教与学新模式</a:t>
            </a:r>
          </a:p>
        </p:txBody>
      </p:sp>
      <p:pic>
        <p:nvPicPr>
          <p:cNvPr id="7" name="图片 6" descr="企业微信截图_171464988618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" y="2287270"/>
            <a:ext cx="6425565" cy="3611880"/>
          </a:xfrm>
          <a:prstGeom prst="rect">
            <a:avLst/>
          </a:prstGeom>
        </p:spPr>
      </p:pic>
      <p:pic>
        <p:nvPicPr>
          <p:cNvPr id="2" name="图片 1" descr="企业微信截图_171491104166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020" y="2287270"/>
            <a:ext cx="5022850" cy="3611880"/>
          </a:xfrm>
          <a:prstGeom prst="rect">
            <a:avLst/>
          </a:prstGeom>
        </p:spPr>
      </p:pic>
      <p:pic>
        <p:nvPicPr>
          <p:cNvPr id="5" name="图片 4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4164965" cy="658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3335482" y="887158"/>
            <a:ext cx="6429548" cy="720027"/>
          </a:xfrm>
          <a:prstGeom prst="roundRect">
            <a:avLst>
              <a:gd name="adj" fmla="val 24940"/>
            </a:avLst>
          </a:prstGeom>
          <a:gradFill flip="none" rotWithShape="1">
            <a:gsLst>
              <a:gs pos="0">
                <a:srgbClr val="547F8E"/>
              </a:gs>
              <a:gs pos="100000">
                <a:srgbClr val="295265"/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F8DE9F"/>
                </a:gs>
                <a:gs pos="100000">
                  <a:srgbClr val="EDBB6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9199" y="963630"/>
            <a:ext cx="594452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6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丰富“发现式学习”的内涵</a:t>
            </a:r>
          </a:p>
        </p:txBody>
      </p:sp>
      <p:sp>
        <p:nvSpPr>
          <p:cNvPr id="35" name="Block Arc 38"/>
          <p:cNvSpPr/>
          <p:nvPr/>
        </p:nvSpPr>
        <p:spPr>
          <a:xfrm>
            <a:off x="6866791" y="2048411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36" name="Block Arc 37"/>
          <p:cNvSpPr/>
          <p:nvPr/>
        </p:nvSpPr>
        <p:spPr>
          <a:xfrm rot="10800000">
            <a:off x="4987260" y="2045529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37" name="Block Arc 36"/>
          <p:cNvSpPr/>
          <p:nvPr/>
        </p:nvSpPr>
        <p:spPr>
          <a:xfrm>
            <a:off x="3109826" y="2065345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rgbClr val="FF0000"/>
              </a:solidFill>
            </a:endParaRPr>
          </a:p>
        </p:txBody>
      </p:sp>
      <p:sp>
        <p:nvSpPr>
          <p:cNvPr id="41" name="Block Arc 51"/>
          <p:cNvSpPr/>
          <p:nvPr/>
        </p:nvSpPr>
        <p:spPr>
          <a:xfrm>
            <a:off x="1229243" y="2048411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133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42" name="Block Arc 53"/>
          <p:cNvSpPr/>
          <p:nvPr/>
        </p:nvSpPr>
        <p:spPr>
          <a:xfrm>
            <a:off x="4987260" y="2048411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133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43" name="Block Arc 55"/>
          <p:cNvSpPr/>
          <p:nvPr/>
        </p:nvSpPr>
        <p:spPr>
          <a:xfrm>
            <a:off x="8745276" y="2048411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133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44" name="Freeform 62"/>
          <p:cNvSpPr/>
          <p:nvPr/>
        </p:nvSpPr>
        <p:spPr>
          <a:xfrm>
            <a:off x="1703321" y="2535254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5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发现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45" name="Freeform 63"/>
          <p:cNvSpPr/>
          <p:nvPr/>
        </p:nvSpPr>
        <p:spPr>
          <a:xfrm>
            <a:off x="3583341" y="2535254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5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唤醒</a:t>
            </a:r>
          </a:p>
        </p:txBody>
      </p:sp>
      <p:sp>
        <p:nvSpPr>
          <p:cNvPr id="46" name="Freeform 64"/>
          <p:cNvSpPr/>
          <p:nvPr/>
        </p:nvSpPr>
        <p:spPr>
          <a:xfrm>
            <a:off x="5463361" y="2535254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545">
              <a:lnSpc>
                <a:spcPct val="90000"/>
              </a:lnSpc>
              <a:spcAft>
                <a:spcPct val="35000"/>
              </a:spcAft>
              <a:buClrTx/>
              <a:buSzTx/>
              <a:buFontTx/>
            </a:pPr>
            <a:r>
              <a:rPr lang="zh-CN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发展</a:t>
            </a:r>
            <a:endParaRPr lang="zh-CN" sz="3600">
              <a:solidFill>
                <a:schemeClr val="accent1">
                  <a:lumMod val="50000"/>
                </a:schemeClr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47" name="Freeform 65"/>
          <p:cNvSpPr/>
          <p:nvPr/>
        </p:nvSpPr>
        <p:spPr>
          <a:xfrm>
            <a:off x="7343381" y="2535254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5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成全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8" name="Freeform 66"/>
          <p:cNvSpPr/>
          <p:nvPr/>
        </p:nvSpPr>
        <p:spPr>
          <a:xfrm>
            <a:off x="9223403" y="2535254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5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成功</a:t>
            </a:r>
            <a:endParaRPr lang="zh-CN" sz="36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9" name="Block Arc 35"/>
          <p:cNvSpPr/>
          <p:nvPr/>
        </p:nvSpPr>
        <p:spPr>
          <a:xfrm rot="10800000">
            <a:off x="1229242" y="2045527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0" name="Block Arc 52"/>
          <p:cNvSpPr/>
          <p:nvPr/>
        </p:nvSpPr>
        <p:spPr>
          <a:xfrm rot="10800000">
            <a:off x="3109828" y="2045529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133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1" name="Block Arc 39"/>
          <p:cNvSpPr/>
          <p:nvPr/>
        </p:nvSpPr>
        <p:spPr>
          <a:xfrm rot="10800000">
            <a:off x="8745276" y="2045529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2" name="Block Arc 54"/>
          <p:cNvSpPr/>
          <p:nvPr/>
        </p:nvSpPr>
        <p:spPr>
          <a:xfrm rot="10800000">
            <a:off x="6866793" y="2045529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133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26865" y="5616575"/>
            <a:ext cx="18122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>
                <a:solidFill>
                  <a:schemeClr val="bg1">
                    <a:lumMod val="8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知识捕捉</a:t>
            </a:r>
            <a:r>
              <a:rPr lang="en-US" altLang="zh-CN" b="0">
                <a:ea typeface="宋体" panose="02010600030101010101" pitchFamily="2" charset="-122"/>
              </a:rPr>
              <a:t> </a:t>
            </a:r>
            <a:endParaRPr lang="zh-CN" altLang="en-US" b="0">
              <a:ea typeface="宋体" panose="0201060003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32190" y="4450715"/>
            <a:ext cx="2887345" cy="1983740"/>
          </a:xfrm>
          <a:prstGeom prst="round2DiagRect">
            <a:avLst/>
          </a:prstGeom>
          <a:effectLst>
            <a:softEdge rad="63500"/>
          </a:effectLst>
        </p:spPr>
      </p:pic>
      <p:pic>
        <p:nvPicPr>
          <p:cNvPr id="13" name="图片 12"/>
          <p:cNvPicPr/>
          <p:nvPr/>
        </p:nvPicPr>
        <p:blipFill rotWithShape="1">
          <a:blip r:embed="rId5"/>
          <a:srcRect t="25374" r="21721"/>
          <a:stretch>
            <a:fillRect/>
          </a:stretch>
        </p:blipFill>
        <p:spPr>
          <a:xfrm>
            <a:off x="436880" y="4450715"/>
            <a:ext cx="3408680" cy="2112645"/>
          </a:xfrm>
          <a:prstGeom prst="roundRect">
            <a:avLst/>
          </a:prstGeom>
          <a:noFill/>
          <a:ln w="9525">
            <a:noFill/>
          </a:ln>
          <a:effectLst>
            <a:softEdge rad="63500"/>
          </a:effectLst>
        </p:spPr>
      </p:pic>
      <p:grpSp>
        <p:nvGrpSpPr>
          <p:cNvPr id="10" name="组合 9"/>
          <p:cNvGrpSpPr/>
          <p:nvPr/>
        </p:nvGrpSpPr>
        <p:grpSpPr>
          <a:xfrm>
            <a:off x="4550426" y="4682597"/>
            <a:ext cx="720000" cy="720000"/>
            <a:chOff x="5767086" y="2245467"/>
            <a:chExt cx="720000" cy="720000"/>
          </a:xfrm>
        </p:grpSpPr>
        <p:sp>
          <p:nvSpPr>
            <p:cNvPr id="106" name="Oval 49"/>
            <p:cNvSpPr/>
            <p:nvPr/>
          </p:nvSpPr>
          <p:spPr>
            <a:xfrm>
              <a:off x="5767086" y="2245467"/>
              <a:ext cx="720000" cy="720000"/>
            </a:xfrm>
            <a:prstGeom prst="ellipse">
              <a:avLst/>
            </a:prstGeom>
            <a:solidFill>
              <a:srgbClr val="5193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4" name="组合 113"/>
            <p:cNvGrpSpPr>
              <a:grpSpLocks noChangeAspect="1"/>
            </p:cNvGrpSpPr>
            <p:nvPr/>
          </p:nvGrpSpPr>
          <p:grpSpPr>
            <a:xfrm>
              <a:off x="5947523" y="2389675"/>
              <a:ext cx="359127" cy="431584"/>
              <a:chOff x="5072479" y="2378340"/>
              <a:chExt cx="239649" cy="28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115" name="Freeform 846"/>
              <p:cNvSpPr/>
              <p:nvPr/>
            </p:nvSpPr>
            <p:spPr bwMode="auto">
              <a:xfrm>
                <a:off x="5072479" y="2432997"/>
                <a:ext cx="239649" cy="233343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47"/>
              <p:cNvSpPr/>
              <p:nvPr/>
            </p:nvSpPr>
            <p:spPr bwMode="auto">
              <a:xfrm>
                <a:off x="5167078" y="2378340"/>
                <a:ext cx="44147" cy="138744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7067165" y="4620840"/>
            <a:ext cx="720000" cy="720000"/>
            <a:chOff x="7248140" y="3221300"/>
            <a:chExt cx="720000" cy="720000"/>
          </a:xfrm>
        </p:grpSpPr>
        <p:sp>
          <p:nvSpPr>
            <p:cNvPr id="25" name="Oval 117"/>
            <p:cNvSpPr/>
            <p:nvPr/>
          </p:nvSpPr>
          <p:spPr>
            <a:xfrm>
              <a:off x="7248140" y="3221300"/>
              <a:ext cx="720000" cy="720000"/>
            </a:xfrm>
            <a:prstGeom prst="ellipse">
              <a:avLst/>
            </a:prstGeom>
            <a:solidFill>
              <a:srgbClr val="22A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1" name="Group 92"/>
            <p:cNvGrpSpPr/>
            <p:nvPr/>
          </p:nvGrpSpPr>
          <p:grpSpPr>
            <a:xfrm>
              <a:off x="7402081" y="3457484"/>
              <a:ext cx="436183" cy="271696"/>
              <a:chOff x="5172076" y="1938338"/>
              <a:chExt cx="471488" cy="293688"/>
            </a:xfrm>
            <a:solidFill>
              <a:schemeClr val="bg1">
                <a:lumMod val="95000"/>
              </a:schemeClr>
            </a:solidFill>
          </p:grpSpPr>
          <p:sp>
            <p:nvSpPr>
              <p:cNvPr id="132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6659245" y="5612130"/>
            <a:ext cx="1645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zh-CN" sz="2800" b="1">
                <a:solidFill>
                  <a:schemeClr val="bg1">
                    <a:lumMod val="8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能力获取</a:t>
            </a:r>
            <a:endParaRPr lang="zh-CN" sz="2800" b="1">
              <a:solidFill>
                <a:schemeClr val="bg1">
                  <a:lumMod val="8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105" y="84455"/>
            <a:ext cx="4296410" cy="658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9" grpId="0"/>
      <p:bldP spid="9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3413413" y="747395"/>
            <a:ext cx="6815051" cy="812386"/>
          </a:xfrm>
          <a:prstGeom prst="roundRect">
            <a:avLst>
              <a:gd name="adj" fmla="val 24940"/>
            </a:avLst>
          </a:prstGeom>
          <a:gradFill flip="none" rotWithShape="1">
            <a:gsLst>
              <a:gs pos="0">
                <a:srgbClr val="547F8E"/>
              </a:gs>
              <a:gs pos="100000">
                <a:srgbClr val="295265"/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F8DE9F"/>
                </a:gs>
                <a:gs pos="100000">
                  <a:srgbClr val="EDBB6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24776" y="834471"/>
            <a:ext cx="6398176" cy="5963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zh-CN" sz="40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数据驱动下“</a:t>
            </a:r>
            <a:r>
              <a:rPr lang="zh-CN" sz="4000" b="0" dirty="0">
                <a:solidFill>
                  <a:srgbClr val="994203"/>
                </a:solidFill>
                <a:latin typeface="华文行楷" panose="02010800040101010101" charset="-122"/>
                <a:ea typeface="华文行楷" panose="02010800040101010101" charset="-122"/>
              </a:rPr>
              <a:t>四个一</a:t>
            </a:r>
            <a:r>
              <a:rPr lang="zh-CN" sz="40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”行动</a:t>
            </a:r>
          </a:p>
        </p:txBody>
      </p:sp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4864100" y="1547495"/>
            <a:ext cx="5939155" cy="904644"/>
            <a:chOff x="4911768" y="1576758"/>
            <a:chExt cx="6253537" cy="1158057"/>
          </a:xfrm>
        </p:grpSpPr>
        <p:sp>
          <p:nvSpPr>
            <p:cNvPr id="17" name="矩形 16"/>
            <p:cNvSpPr/>
            <p:nvPr>
              <p:custDataLst>
                <p:tags r:id="rId16"/>
              </p:custDataLst>
            </p:nvPr>
          </p:nvSpPr>
          <p:spPr>
            <a:xfrm>
              <a:off x="4911769" y="1576758"/>
              <a:ext cx="2408441" cy="54869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sz="2200" b="1" dirty="0">
                  <a:solidFill>
                    <a:srgbClr val="9942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一图</a:t>
              </a:r>
            </a:p>
          </p:txBody>
        </p:sp>
        <p:sp>
          <p:nvSpPr>
            <p:cNvPr id="18" name="矩形 4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911768" y="2013791"/>
              <a:ext cx="6253537" cy="72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基于“云痕大数据”“智学网”等技术平台，为学生绘制直观体现学情的“五色图”、“雷达图”等，让数据的有效展现替代了传统的模糊印象。</a:t>
              </a:r>
            </a:p>
          </p:txBody>
        </p:sp>
      </p:grpSp>
      <p:grpSp>
        <p:nvGrpSpPr>
          <p:cNvPr id="19" name="组合 18"/>
          <p:cNvGrpSpPr/>
          <p:nvPr>
            <p:custDataLst>
              <p:tags r:id="rId2"/>
            </p:custDataLst>
          </p:nvPr>
        </p:nvGrpSpPr>
        <p:grpSpPr>
          <a:xfrm>
            <a:off x="4792981" y="2872740"/>
            <a:ext cx="6010274" cy="1140864"/>
            <a:chOff x="4836884" y="2853252"/>
            <a:chExt cx="6328421" cy="1460448"/>
          </a:xfrm>
        </p:grpSpPr>
        <p:sp>
          <p:nvSpPr>
            <p:cNvPr id="20" name="矩形 19"/>
            <p:cNvSpPr/>
            <p:nvPr>
              <p:custDataLst>
                <p:tags r:id="rId14"/>
              </p:custDataLst>
            </p:nvPr>
          </p:nvSpPr>
          <p:spPr>
            <a:xfrm>
              <a:off x="4836884" y="2853252"/>
              <a:ext cx="2408441" cy="54869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200" b="1" dirty="0">
                  <a:solidFill>
                    <a:srgbClr val="9942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一册</a:t>
              </a:r>
            </a:p>
          </p:txBody>
        </p:sp>
        <p:sp>
          <p:nvSpPr>
            <p:cNvPr id="21" name="矩形 4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911768" y="3290285"/>
              <a:ext cx="6253537" cy="1023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基于测评数据的错题集提高了针对性，并通过持续跟踪，提高了错题改进对于学习薄弱环节改进的效率。也将为教师量体裁衣，制定分层学习方案解提供准确基础。</a:t>
              </a:r>
            </a:p>
          </p:txBody>
        </p:sp>
      </p:grpSp>
      <p:grpSp>
        <p:nvGrpSpPr>
          <p:cNvPr id="22" name="组合 21"/>
          <p:cNvGrpSpPr/>
          <p:nvPr>
            <p:custDataLst>
              <p:tags r:id="rId3"/>
            </p:custDataLst>
          </p:nvPr>
        </p:nvGrpSpPr>
        <p:grpSpPr>
          <a:xfrm>
            <a:off x="4864100" y="4101465"/>
            <a:ext cx="5939155" cy="1140864"/>
            <a:chOff x="4911768" y="4129746"/>
            <a:chExt cx="6253537" cy="1460448"/>
          </a:xfrm>
        </p:grpSpPr>
        <p:sp>
          <p:nvSpPr>
            <p:cNvPr id="23" name="矩形 22"/>
            <p:cNvSpPr/>
            <p:nvPr>
              <p:custDataLst>
                <p:tags r:id="rId12"/>
              </p:custDataLst>
            </p:nvPr>
          </p:nvSpPr>
          <p:spPr>
            <a:xfrm>
              <a:off x="4911769" y="4129746"/>
              <a:ext cx="2408441" cy="981958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200" b="1" dirty="0">
                  <a:solidFill>
                    <a:srgbClr val="9942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一课</a:t>
              </a:r>
              <a:endParaRPr lang="zh-CN" altLang="en-US" sz="2200" b="1" dirty="0">
                <a:solidFill>
                  <a:srgbClr val="9942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200" b="1" dirty="0">
                <a:solidFill>
                  <a:srgbClr val="9942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4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911768" y="4566779"/>
              <a:ext cx="6253537" cy="1023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基于测评数据分析的讲评课。由星海实验中学参与开发的“云痕大数据”提供了的精细化的学习测评数据，星海实验中学在新的教学改革行动中，正在探索并推广基于数据测评分析的讲评课。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4"/>
            </p:custDataLst>
          </p:nvPr>
        </p:nvGrpSpPr>
        <p:grpSpPr>
          <a:xfrm>
            <a:off x="4864100" y="5455285"/>
            <a:ext cx="5939155" cy="1140795"/>
            <a:chOff x="4911768" y="5406241"/>
            <a:chExt cx="6253537" cy="1460653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4911769" y="5406241"/>
              <a:ext cx="2408441" cy="548804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sz="2200" b="1" dirty="0">
                  <a:solidFill>
                    <a:srgbClr val="9942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一院</a:t>
              </a:r>
            </a:p>
          </p:txBody>
        </p:sp>
        <p:sp>
          <p:nvSpPr>
            <p:cNvPr id="28" name="矩形 4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911768" y="5843274"/>
              <a:ext cx="6253537" cy="102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星海实验中学以园区智慧教育三期枢纽“易加学院”建设为契机，让学生能够依据自身学习特点，根据兴趣发展等，在“易加学院”平台上自主自在地规划建设个性鲜明的“学习者社区”。</a:t>
              </a:r>
            </a:p>
          </p:txBody>
        </p:sp>
      </p:grpSp>
      <p:sp>
        <p:nvSpPr>
          <p:cNvPr id="29" name="Oval 25"/>
          <p:cNvSpPr/>
          <p:nvPr>
            <p:custDataLst>
              <p:tags r:id="rId5"/>
            </p:custDataLst>
          </p:nvPr>
        </p:nvSpPr>
        <p:spPr>
          <a:xfrm>
            <a:off x="4437380" y="1939925"/>
            <a:ext cx="183515" cy="1511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E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sp>
        <p:nvSpPr>
          <p:cNvPr id="30" name="Oval 35"/>
          <p:cNvSpPr/>
          <p:nvPr>
            <p:custDataLst>
              <p:tags r:id="rId6"/>
            </p:custDataLst>
          </p:nvPr>
        </p:nvSpPr>
        <p:spPr>
          <a:xfrm>
            <a:off x="4437380" y="3220085"/>
            <a:ext cx="183515" cy="1511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A3C7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sp>
        <p:nvSpPr>
          <p:cNvPr id="31" name="Oval 51"/>
          <p:cNvSpPr/>
          <p:nvPr>
            <p:custDataLst>
              <p:tags r:id="rId7"/>
            </p:custDataLst>
          </p:nvPr>
        </p:nvSpPr>
        <p:spPr>
          <a:xfrm>
            <a:off x="4437380" y="4500245"/>
            <a:ext cx="183515" cy="1511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2C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sp>
        <p:nvSpPr>
          <p:cNvPr id="32" name="Oval 64"/>
          <p:cNvSpPr/>
          <p:nvPr>
            <p:custDataLst>
              <p:tags r:id="rId8"/>
            </p:custDataLst>
          </p:nvPr>
        </p:nvSpPr>
        <p:spPr>
          <a:xfrm>
            <a:off x="4437380" y="5780405"/>
            <a:ext cx="183515" cy="1511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3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grpSp>
        <p:nvGrpSpPr>
          <p:cNvPr id="33" name="组合 32"/>
          <p:cNvGrpSpPr/>
          <p:nvPr/>
        </p:nvGrpSpPr>
        <p:grpSpPr>
          <a:xfrm>
            <a:off x="1483995" y="1722120"/>
            <a:ext cx="2953385" cy="758190"/>
            <a:chOff x="1361399" y="1508768"/>
            <a:chExt cx="3107592" cy="971355"/>
          </a:xfrm>
        </p:grpSpPr>
        <p:grpSp>
          <p:nvGrpSpPr>
            <p:cNvPr id="34" name="Group 30"/>
            <p:cNvGrpSpPr/>
            <p:nvPr/>
          </p:nvGrpSpPr>
          <p:grpSpPr>
            <a:xfrm>
              <a:off x="1361399" y="1508768"/>
              <a:ext cx="3107592" cy="971355"/>
              <a:chOff x="1231550" y="1255634"/>
              <a:chExt cx="2437821" cy="762001"/>
            </a:xfrm>
          </p:grpSpPr>
          <p:sp>
            <p:nvSpPr>
              <p:cNvPr id="38" name="Flowchart: Off-page Connector 22"/>
              <p:cNvSpPr/>
              <p:nvPr/>
            </p:nvSpPr>
            <p:spPr>
              <a:xfrm rot="16200000">
                <a:off x="1829116" y="830137"/>
                <a:ext cx="762000" cy="1612995"/>
              </a:xfrm>
              <a:prstGeom prst="flowChartOffpageConnector">
                <a:avLst/>
              </a:prstGeom>
              <a:solidFill>
                <a:srgbClr val="FFE2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5865" dirty="0"/>
              </a:p>
            </p:txBody>
          </p:sp>
          <p:sp>
            <p:nvSpPr>
              <p:cNvPr id="39" name="Round Same Side Corner Rectangle 23"/>
              <p:cNvSpPr/>
              <p:nvPr/>
            </p:nvSpPr>
            <p:spPr>
              <a:xfrm rot="16200000">
                <a:off x="1080978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cxnSp>
            <p:nvCxnSpPr>
              <p:cNvPr id="40" name="Straight Connector 24"/>
              <p:cNvCxnSpPr>
                <a:endCxn id="29" idx="2"/>
              </p:cNvCxnSpPr>
              <p:nvPr/>
            </p:nvCxnSpPr>
            <p:spPr>
              <a:xfrm flipV="1">
                <a:off x="2998648" y="1490074"/>
                <a:ext cx="670723" cy="2"/>
              </a:xfrm>
              <a:prstGeom prst="line">
                <a:avLst/>
              </a:prstGeom>
              <a:ln w="19050">
                <a:solidFill>
                  <a:srgbClr val="FFE22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35"/>
            <p:cNvSpPr>
              <a:spLocks noChangeAspect="1" noEditPoints="1"/>
            </p:cNvSpPr>
            <p:nvPr/>
          </p:nvSpPr>
          <p:spPr bwMode="auto">
            <a:xfrm>
              <a:off x="2269724" y="1753520"/>
              <a:ext cx="783774" cy="457201"/>
            </a:xfrm>
            <a:custGeom>
              <a:avLst/>
              <a:gdLst>
                <a:gd name="T0" fmla="*/ 135 w 157"/>
                <a:gd name="T1" fmla="*/ 46 h 106"/>
                <a:gd name="T2" fmla="*/ 136 w 157"/>
                <a:gd name="T3" fmla="*/ 37 h 106"/>
                <a:gd name="T4" fmla="*/ 99 w 157"/>
                <a:gd name="T5" fmla="*/ 0 h 106"/>
                <a:gd name="T6" fmla="*/ 73 w 157"/>
                <a:gd name="T7" fmla="*/ 18 h 106"/>
                <a:gd name="T8" fmla="*/ 45 w 157"/>
                <a:gd name="T9" fmla="*/ 8 h 106"/>
                <a:gd name="T10" fmla="*/ 19 w 157"/>
                <a:gd name="T11" fmla="*/ 39 h 106"/>
                <a:gd name="T12" fmla="*/ 20 w 157"/>
                <a:gd name="T13" fmla="*/ 47 h 106"/>
                <a:gd name="T14" fmla="*/ 0 w 157"/>
                <a:gd name="T15" fmla="*/ 75 h 106"/>
                <a:gd name="T16" fmla="*/ 31 w 157"/>
                <a:gd name="T17" fmla="*/ 106 h 106"/>
                <a:gd name="T18" fmla="*/ 126 w 157"/>
                <a:gd name="T19" fmla="*/ 106 h 106"/>
                <a:gd name="T20" fmla="*/ 157 w 157"/>
                <a:gd name="T21" fmla="*/ 75 h 106"/>
                <a:gd name="T22" fmla="*/ 135 w 157"/>
                <a:gd name="T23" fmla="*/ 46 h 106"/>
                <a:gd name="T24" fmla="*/ 120 w 157"/>
                <a:gd name="T25" fmla="*/ 100 h 106"/>
                <a:gd name="T26" fmla="*/ 79 w 157"/>
                <a:gd name="T27" fmla="*/ 100 h 106"/>
                <a:gd name="T28" fmla="*/ 103 w 157"/>
                <a:gd name="T29" fmla="*/ 75 h 106"/>
                <a:gd name="T30" fmla="*/ 102 w 157"/>
                <a:gd name="T31" fmla="*/ 72 h 106"/>
                <a:gd name="T32" fmla="*/ 92 w 157"/>
                <a:gd name="T33" fmla="*/ 72 h 106"/>
                <a:gd name="T34" fmla="*/ 92 w 157"/>
                <a:gd name="T35" fmla="*/ 68 h 106"/>
                <a:gd name="T36" fmla="*/ 92 w 157"/>
                <a:gd name="T37" fmla="*/ 37 h 106"/>
                <a:gd name="T38" fmla="*/ 90 w 157"/>
                <a:gd name="T39" fmla="*/ 35 h 106"/>
                <a:gd name="T40" fmla="*/ 64 w 157"/>
                <a:gd name="T41" fmla="*/ 35 h 106"/>
                <a:gd name="T42" fmla="*/ 62 w 157"/>
                <a:gd name="T43" fmla="*/ 37 h 106"/>
                <a:gd name="T44" fmla="*/ 62 w 157"/>
                <a:gd name="T45" fmla="*/ 68 h 106"/>
                <a:gd name="T46" fmla="*/ 62 w 157"/>
                <a:gd name="T47" fmla="*/ 73 h 106"/>
                <a:gd name="T48" fmla="*/ 51 w 157"/>
                <a:gd name="T49" fmla="*/ 73 h 106"/>
                <a:gd name="T50" fmla="*/ 50 w 157"/>
                <a:gd name="T51" fmla="*/ 76 h 106"/>
                <a:gd name="T52" fmla="*/ 75 w 157"/>
                <a:gd name="T53" fmla="*/ 100 h 106"/>
                <a:gd name="T54" fmla="*/ 38 w 157"/>
                <a:gd name="T55" fmla="*/ 100 h 106"/>
                <a:gd name="T56" fmla="*/ 11 w 157"/>
                <a:gd name="T57" fmla="*/ 74 h 106"/>
                <a:gd name="T58" fmla="*/ 29 w 157"/>
                <a:gd name="T59" fmla="*/ 50 h 106"/>
                <a:gd name="T60" fmla="*/ 28 w 157"/>
                <a:gd name="T61" fmla="*/ 44 h 106"/>
                <a:gd name="T62" fmla="*/ 50 w 157"/>
                <a:gd name="T63" fmla="*/ 17 h 106"/>
                <a:gd name="T64" fmla="*/ 74 w 157"/>
                <a:gd name="T65" fmla="*/ 29 h 106"/>
                <a:gd name="T66" fmla="*/ 97 w 157"/>
                <a:gd name="T67" fmla="*/ 10 h 106"/>
                <a:gd name="T68" fmla="*/ 128 w 157"/>
                <a:gd name="T69" fmla="*/ 42 h 106"/>
                <a:gd name="T70" fmla="*/ 127 w 157"/>
                <a:gd name="T71" fmla="*/ 49 h 106"/>
                <a:gd name="T72" fmla="*/ 147 w 157"/>
                <a:gd name="T73" fmla="*/ 74 h 106"/>
                <a:gd name="T74" fmla="*/ 120 w 157"/>
                <a:gd name="T75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106">
                  <a:moveTo>
                    <a:pt x="135" y="46"/>
                  </a:moveTo>
                  <a:cubicBezTo>
                    <a:pt x="136" y="43"/>
                    <a:pt x="136" y="40"/>
                    <a:pt x="136" y="37"/>
                  </a:cubicBezTo>
                  <a:cubicBezTo>
                    <a:pt x="136" y="16"/>
                    <a:pt x="120" y="0"/>
                    <a:pt x="99" y="0"/>
                  </a:cubicBezTo>
                  <a:cubicBezTo>
                    <a:pt x="76" y="0"/>
                    <a:pt x="73" y="18"/>
                    <a:pt x="73" y="18"/>
                  </a:cubicBezTo>
                  <a:cubicBezTo>
                    <a:pt x="73" y="18"/>
                    <a:pt x="63" y="6"/>
                    <a:pt x="45" y="8"/>
                  </a:cubicBezTo>
                  <a:cubicBezTo>
                    <a:pt x="30" y="11"/>
                    <a:pt x="19" y="25"/>
                    <a:pt x="19" y="39"/>
                  </a:cubicBezTo>
                  <a:cubicBezTo>
                    <a:pt x="19" y="42"/>
                    <a:pt x="20" y="44"/>
                    <a:pt x="20" y="47"/>
                  </a:cubicBezTo>
                  <a:cubicBezTo>
                    <a:pt x="9" y="51"/>
                    <a:pt x="0" y="62"/>
                    <a:pt x="0" y="75"/>
                  </a:cubicBezTo>
                  <a:cubicBezTo>
                    <a:pt x="0" y="92"/>
                    <a:pt x="14" y="106"/>
                    <a:pt x="31" y="106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43" y="106"/>
                    <a:pt x="157" y="92"/>
                    <a:pt x="157" y="75"/>
                  </a:cubicBezTo>
                  <a:cubicBezTo>
                    <a:pt x="157" y="62"/>
                    <a:pt x="148" y="50"/>
                    <a:pt x="135" y="46"/>
                  </a:cubicBezTo>
                  <a:close/>
                  <a:moveTo>
                    <a:pt x="120" y="100"/>
                  </a:moveTo>
                  <a:cubicBezTo>
                    <a:pt x="79" y="100"/>
                    <a:pt x="79" y="100"/>
                    <a:pt x="79" y="100"/>
                  </a:cubicBezTo>
                  <a:cubicBezTo>
                    <a:pt x="82" y="97"/>
                    <a:pt x="103" y="75"/>
                    <a:pt x="103" y="75"/>
                  </a:cubicBezTo>
                  <a:cubicBezTo>
                    <a:pt x="103" y="75"/>
                    <a:pt x="106" y="72"/>
                    <a:pt x="102" y="72"/>
                  </a:cubicBezTo>
                  <a:cubicBezTo>
                    <a:pt x="98" y="72"/>
                    <a:pt x="92" y="72"/>
                    <a:pt x="92" y="72"/>
                  </a:cubicBezTo>
                  <a:cubicBezTo>
                    <a:pt x="92" y="72"/>
                    <a:pt x="92" y="70"/>
                    <a:pt x="92" y="68"/>
                  </a:cubicBezTo>
                  <a:cubicBezTo>
                    <a:pt x="92" y="59"/>
                    <a:pt x="92" y="43"/>
                    <a:pt x="92" y="37"/>
                  </a:cubicBezTo>
                  <a:cubicBezTo>
                    <a:pt x="92" y="37"/>
                    <a:pt x="92" y="35"/>
                    <a:pt x="90" y="35"/>
                  </a:cubicBezTo>
                  <a:cubicBezTo>
                    <a:pt x="88" y="35"/>
                    <a:pt x="67" y="35"/>
                    <a:pt x="64" y="35"/>
                  </a:cubicBezTo>
                  <a:cubicBezTo>
                    <a:pt x="61" y="35"/>
                    <a:pt x="62" y="37"/>
                    <a:pt x="62" y="37"/>
                  </a:cubicBezTo>
                  <a:cubicBezTo>
                    <a:pt x="62" y="44"/>
                    <a:pt x="62" y="59"/>
                    <a:pt x="62" y="68"/>
                  </a:cubicBezTo>
                  <a:cubicBezTo>
                    <a:pt x="62" y="71"/>
                    <a:pt x="62" y="73"/>
                    <a:pt x="62" y="73"/>
                  </a:cubicBezTo>
                  <a:cubicBezTo>
                    <a:pt x="62" y="73"/>
                    <a:pt x="54" y="73"/>
                    <a:pt x="51" y="73"/>
                  </a:cubicBezTo>
                  <a:cubicBezTo>
                    <a:pt x="47" y="73"/>
                    <a:pt x="50" y="76"/>
                    <a:pt x="50" y="76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23" y="100"/>
                    <a:pt x="11" y="88"/>
                    <a:pt x="11" y="74"/>
                  </a:cubicBezTo>
                  <a:cubicBezTo>
                    <a:pt x="11" y="63"/>
                    <a:pt x="18" y="53"/>
                    <a:pt x="29" y="50"/>
                  </a:cubicBezTo>
                  <a:cubicBezTo>
                    <a:pt x="28" y="48"/>
                    <a:pt x="28" y="46"/>
                    <a:pt x="28" y="44"/>
                  </a:cubicBezTo>
                  <a:cubicBezTo>
                    <a:pt x="28" y="31"/>
                    <a:pt x="37" y="19"/>
                    <a:pt x="50" y="17"/>
                  </a:cubicBezTo>
                  <a:cubicBezTo>
                    <a:pt x="65" y="15"/>
                    <a:pt x="74" y="29"/>
                    <a:pt x="74" y="29"/>
                  </a:cubicBezTo>
                  <a:cubicBezTo>
                    <a:pt x="74" y="29"/>
                    <a:pt x="77" y="10"/>
                    <a:pt x="97" y="10"/>
                  </a:cubicBezTo>
                  <a:cubicBezTo>
                    <a:pt x="115" y="10"/>
                    <a:pt x="128" y="24"/>
                    <a:pt x="128" y="42"/>
                  </a:cubicBezTo>
                  <a:cubicBezTo>
                    <a:pt x="128" y="44"/>
                    <a:pt x="127" y="47"/>
                    <a:pt x="127" y="49"/>
                  </a:cubicBezTo>
                  <a:cubicBezTo>
                    <a:pt x="138" y="53"/>
                    <a:pt x="147" y="62"/>
                    <a:pt x="147" y="74"/>
                  </a:cubicBezTo>
                  <a:cubicBezTo>
                    <a:pt x="147" y="88"/>
                    <a:pt x="135" y="100"/>
                    <a:pt x="120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481455" y="4282440"/>
            <a:ext cx="2955925" cy="758190"/>
            <a:chOff x="1358843" y="4069078"/>
            <a:chExt cx="3110145" cy="971356"/>
          </a:xfrm>
        </p:grpSpPr>
        <p:grpSp>
          <p:nvGrpSpPr>
            <p:cNvPr id="57" name="Group 40"/>
            <p:cNvGrpSpPr/>
            <p:nvPr/>
          </p:nvGrpSpPr>
          <p:grpSpPr>
            <a:xfrm>
              <a:off x="1358843" y="4069078"/>
              <a:ext cx="3110145" cy="971356"/>
              <a:chOff x="1229546" y="1255634"/>
              <a:chExt cx="2439824" cy="762002"/>
            </a:xfrm>
          </p:grpSpPr>
          <p:sp>
            <p:nvSpPr>
              <p:cNvPr id="59" name="Flowchart: Off-page Connector 47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42C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3" name="Round Same Side Corner Rectangle 49"/>
              <p:cNvSpPr/>
              <p:nvPr/>
            </p:nvSpPr>
            <p:spPr>
              <a:xfrm rot="16200000">
                <a:off x="1078974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cxnSp>
            <p:nvCxnSpPr>
              <p:cNvPr id="64" name="Straight Connector 50"/>
              <p:cNvCxnSpPr>
                <a:endCxn id="31" idx="2"/>
              </p:cNvCxnSpPr>
              <p:nvPr/>
            </p:nvCxnSpPr>
            <p:spPr>
              <a:xfrm>
                <a:off x="2998646" y="1490074"/>
                <a:ext cx="670724" cy="1"/>
              </a:xfrm>
              <a:prstGeom prst="line">
                <a:avLst/>
              </a:prstGeom>
              <a:ln w="19050">
                <a:solidFill>
                  <a:srgbClr val="42C0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Freeform 61"/>
            <p:cNvSpPr/>
            <p:nvPr/>
          </p:nvSpPr>
          <p:spPr bwMode="auto">
            <a:xfrm>
              <a:off x="2382417" y="4264823"/>
              <a:ext cx="558388" cy="579867"/>
            </a:xfrm>
            <a:custGeom>
              <a:avLst/>
              <a:gdLst>
                <a:gd name="T0" fmla="*/ 99 w 137"/>
                <a:gd name="T1" fmla="*/ 57 h 142"/>
                <a:gd name="T2" fmla="*/ 137 w 137"/>
                <a:gd name="T3" fmla="*/ 57 h 142"/>
                <a:gd name="T4" fmla="*/ 76 w 137"/>
                <a:gd name="T5" fmla="*/ 4 h 142"/>
                <a:gd name="T6" fmla="*/ 69 w 137"/>
                <a:gd name="T7" fmla="*/ 0 h 142"/>
                <a:gd name="T8" fmla="*/ 62 w 137"/>
                <a:gd name="T9" fmla="*/ 4 h 142"/>
                <a:gd name="T10" fmla="*/ 0 w 137"/>
                <a:gd name="T11" fmla="*/ 57 h 142"/>
                <a:gd name="T12" fmla="*/ 39 w 137"/>
                <a:gd name="T13" fmla="*/ 57 h 142"/>
                <a:gd name="T14" fmla="*/ 62 w 137"/>
                <a:gd name="T15" fmla="*/ 4 h 142"/>
                <a:gd name="T16" fmla="*/ 62 w 137"/>
                <a:gd name="T17" fmla="*/ 5 h 142"/>
                <a:gd name="T18" fmla="*/ 43 w 137"/>
                <a:gd name="T19" fmla="*/ 57 h 142"/>
                <a:gd name="T20" fmla="*/ 64 w 137"/>
                <a:gd name="T21" fmla="*/ 57 h 142"/>
                <a:gd name="T22" fmla="*/ 64 w 137"/>
                <a:gd name="T23" fmla="*/ 122 h 142"/>
                <a:gd name="T24" fmla="*/ 64 w 137"/>
                <a:gd name="T25" fmla="*/ 125 h 142"/>
                <a:gd name="T26" fmla="*/ 64 w 137"/>
                <a:gd name="T27" fmla="*/ 130 h 142"/>
                <a:gd name="T28" fmla="*/ 76 w 137"/>
                <a:gd name="T29" fmla="*/ 142 h 142"/>
                <a:gd name="T30" fmla="*/ 87 w 137"/>
                <a:gd name="T31" fmla="*/ 130 h 142"/>
                <a:gd name="T32" fmla="*/ 87 w 137"/>
                <a:gd name="T33" fmla="*/ 125 h 142"/>
                <a:gd name="T34" fmla="*/ 79 w 137"/>
                <a:gd name="T35" fmla="*/ 125 h 142"/>
                <a:gd name="T36" fmla="*/ 79 w 137"/>
                <a:gd name="T37" fmla="*/ 127 h 142"/>
                <a:gd name="T38" fmla="*/ 79 w 137"/>
                <a:gd name="T39" fmla="*/ 129 h 142"/>
                <a:gd name="T40" fmla="*/ 76 w 137"/>
                <a:gd name="T41" fmla="*/ 133 h 142"/>
                <a:gd name="T42" fmla="*/ 72 w 137"/>
                <a:gd name="T43" fmla="*/ 129 h 142"/>
                <a:gd name="T44" fmla="*/ 72 w 137"/>
                <a:gd name="T45" fmla="*/ 127 h 142"/>
                <a:gd name="T46" fmla="*/ 72 w 137"/>
                <a:gd name="T47" fmla="*/ 125 h 142"/>
                <a:gd name="T48" fmla="*/ 72 w 137"/>
                <a:gd name="T49" fmla="*/ 111 h 142"/>
                <a:gd name="T50" fmla="*/ 72 w 137"/>
                <a:gd name="T51" fmla="*/ 57 h 142"/>
                <a:gd name="T52" fmla="*/ 94 w 137"/>
                <a:gd name="T53" fmla="*/ 57 h 142"/>
                <a:gd name="T54" fmla="*/ 76 w 137"/>
                <a:gd name="T55" fmla="*/ 5 h 142"/>
                <a:gd name="T56" fmla="*/ 76 w 137"/>
                <a:gd name="T57" fmla="*/ 4 h 142"/>
                <a:gd name="T58" fmla="*/ 99 w 137"/>
                <a:gd name="T59" fmla="*/ 5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42">
                  <a:moveTo>
                    <a:pt x="99" y="57"/>
                  </a:moveTo>
                  <a:cubicBezTo>
                    <a:pt x="137" y="57"/>
                    <a:pt x="137" y="57"/>
                    <a:pt x="137" y="57"/>
                  </a:cubicBezTo>
                  <a:cubicBezTo>
                    <a:pt x="130" y="28"/>
                    <a:pt x="105" y="7"/>
                    <a:pt x="76" y="4"/>
                  </a:cubicBezTo>
                  <a:cubicBezTo>
                    <a:pt x="74" y="1"/>
                    <a:pt x="72" y="0"/>
                    <a:pt x="69" y="0"/>
                  </a:cubicBezTo>
                  <a:cubicBezTo>
                    <a:pt x="66" y="0"/>
                    <a:pt x="64" y="1"/>
                    <a:pt x="62" y="4"/>
                  </a:cubicBezTo>
                  <a:cubicBezTo>
                    <a:pt x="32" y="6"/>
                    <a:pt x="7" y="28"/>
                    <a:pt x="0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24"/>
                    <a:pt x="58" y="7"/>
                    <a:pt x="62" y="4"/>
                  </a:cubicBezTo>
                  <a:cubicBezTo>
                    <a:pt x="62" y="4"/>
                    <a:pt x="62" y="5"/>
                    <a:pt x="62" y="5"/>
                  </a:cubicBezTo>
                  <a:cubicBezTo>
                    <a:pt x="41" y="31"/>
                    <a:pt x="43" y="57"/>
                    <a:pt x="43" y="57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4" y="122"/>
                    <a:pt x="64" y="122"/>
                    <a:pt x="64" y="122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6"/>
                    <a:pt x="69" y="142"/>
                    <a:pt x="76" y="142"/>
                  </a:cubicBezTo>
                  <a:cubicBezTo>
                    <a:pt x="82" y="142"/>
                    <a:pt x="87" y="136"/>
                    <a:pt x="87" y="130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9" y="131"/>
                    <a:pt x="78" y="133"/>
                    <a:pt x="76" y="133"/>
                  </a:cubicBezTo>
                  <a:cubicBezTo>
                    <a:pt x="74" y="133"/>
                    <a:pt x="72" y="131"/>
                    <a:pt x="72" y="12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7"/>
                    <a:pt x="97" y="31"/>
                    <a:pt x="76" y="5"/>
                  </a:cubicBezTo>
                  <a:cubicBezTo>
                    <a:pt x="76" y="5"/>
                    <a:pt x="76" y="4"/>
                    <a:pt x="76" y="4"/>
                  </a:cubicBezTo>
                  <a:cubicBezTo>
                    <a:pt x="80" y="7"/>
                    <a:pt x="99" y="24"/>
                    <a:pt x="99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Impact" panose="020B080603090205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483995" y="3002280"/>
            <a:ext cx="2953385" cy="758190"/>
            <a:chOff x="1361399" y="2788923"/>
            <a:chExt cx="3107590" cy="971356"/>
          </a:xfrm>
        </p:grpSpPr>
        <p:grpSp>
          <p:nvGrpSpPr>
            <p:cNvPr id="67" name="Group 31"/>
            <p:cNvGrpSpPr/>
            <p:nvPr/>
          </p:nvGrpSpPr>
          <p:grpSpPr>
            <a:xfrm>
              <a:off x="1361399" y="2788923"/>
              <a:ext cx="3107590" cy="971356"/>
              <a:chOff x="1231549" y="1255634"/>
              <a:chExt cx="2437819" cy="762002"/>
            </a:xfrm>
          </p:grpSpPr>
          <p:sp>
            <p:nvSpPr>
              <p:cNvPr id="68" name="Flowchart: Off-page Connector 32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A3C7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9" name="Round Same Side Corner Rectangle 33"/>
              <p:cNvSpPr/>
              <p:nvPr/>
            </p:nvSpPr>
            <p:spPr>
              <a:xfrm rot="16200000">
                <a:off x="1080977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cxnSp>
            <p:nvCxnSpPr>
              <p:cNvPr id="70" name="Straight Connector 34"/>
              <p:cNvCxnSpPr>
                <a:endCxn id="30" idx="2"/>
              </p:cNvCxnSpPr>
              <p:nvPr/>
            </p:nvCxnSpPr>
            <p:spPr>
              <a:xfrm>
                <a:off x="2998649" y="1490074"/>
                <a:ext cx="670719" cy="1"/>
              </a:xfrm>
              <a:prstGeom prst="line">
                <a:avLst/>
              </a:prstGeom>
              <a:ln w="19050">
                <a:solidFill>
                  <a:srgbClr val="A3C718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Freeform 5"/>
            <p:cNvSpPr>
              <a:spLocks noEditPoints="1"/>
            </p:cNvSpPr>
            <p:nvPr/>
          </p:nvSpPr>
          <p:spPr bwMode="auto">
            <a:xfrm>
              <a:off x="2351352" y="3055525"/>
              <a:ext cx="620518" cy="438152"/>
            </a:xfrm>
            <a:custGeom>
              <a:avLst/>
              <a:gdLst>
                <a:gd name="T0" fmla="*/ 218 w 219"/>
                <a:gd name="T1" fmla="*/ 117 h 154"/>
                <a:gd name="T2" fmla="*/ 219 w 219"/>
                <a:gd name="T3" fmla="*/ 118 h 154"/>
                <a:gd name="T4" fmla="*/ 218 w 219"/>
                <a:gd name="T5" fmla="*/ 119 h 154"/>
                <a:gd name="T6" fmla="*/ 174 w 219"/>
                <a:gd name="T7" fmla="*/ 153 h 154"/>
                <a:gd name="T8" fmla="*/ 172 w 219"/>
                <a:gd name="T9" fmla="*/ 153 h 154"/>
                <a:gd name="T10" fmla="*/ 171 w 219"/>
                <a:gd name="T11" fmla="*/ 151 h 154"/>
                <a:gd name="T12" fmla="*/ 179 w 219"/>
                <a:gd name="T13" fmla="*/ 133 h 154"/>
                <a:gd name="T14" fmla="*/ 113 w 219"/>
                <a:gd name="T15" fmla="*/ 106 h 154"/>
                <a:gd name="T16" fmla="*/ 126 w 219"/>
                <a:gd name="T17" fmla="*/ 89 h 154"/>
                <a:gd name="T18" fmla="*/ 131 w 219"/>
                <a:gd name="T19" fmla="*/ 82 h 154"/>
                <a:gd name="T20" fmla="*/ 179 w 219"/>
                <a:gd name="T21" fmla="*/ 103 h 154"/>
                <a:gd name="T22" fmla="*/ 171 w 219"/>
                <a:gd name="T23" fmla="*/ 85 h 154"/>
                <a:gd name="T24" fmla="*/ 172 w 219"/>
                <a:gd name="T25" fmla="*/ 83 h 154"/>
                <a:gd name="T26" fmla="*/ 173 w 219"/>
                <a:gd name="T27" fmla="*/ 82 h 154"/>
                <a:gd name="T28" fmla="*/ 174 w 219"/>
                <a:gd name="T29" fmla="*/ 83 h 154"/>
                <a:gd name="T30" fmla="*/ 218 w 219"/>
                <a:gd name="T31" fmla="*/ 117 h 154"/>
                <a:gd name="T32" fmla="*/ 45 w 219"/>
                <a:gd name="T33" fmla="*/ 71 h 154"/>
                <a:gd name="T34" fmla="*/ 46 w 219"/>
                <a:gd name="T35" fmla="*/ 71 h 154"/>
                <a:gd name="T36" fmla="*/ 47 w 219"/>
                <a:gd name="T37" fmla="*/ 71 h 154"/>
                <a:gd name="T38" fmla="*/ 47 w 219"/>
                <a:gd name="T39" fmla="*/ 69 h 154"/>
                <a:gd name="T40" fmla="*/ 40 w 219"/>
                <a:gd name="T41" fmla="*/ 50 h 154"/>
                <a:gd name="T42" fmla="*/ 87 w 219"/>
                <a:gd name="T43" fmla="*/ 72 h 154"/>
                <a:gd name="T44" fmla="*/ 93 w 219"/>
                <a:gd name="T45" fmla="*/ 65 h 154"/>
                <a:gd name="T46" fmla="*/ 106 w 219"/>
                <a:gd name="T47" fmla="*/ 49 h 154"/>
                <a:gd name="T48" fmla="*/ 40 w 219"/>
                <a:gd name="T49" fmla="*/ 21 h 154"/>
                <a:gd name="T50" fmla="*/ 47 w 219"/>
                <a:gd name="T51" fmla="*/ 2 h 154"/>
                <a:gd name="T52" fmla="*/ 47 w 219"/>
                <a:gd name="T53" fmla="*/ 0 h 154"/>
                <a:gd name="T54" fmla="*/ 45 w 219"/>
                <a:gd name="T55" fmla="*/ 0 h 154"/>
                <a:gd name="T56" fmla="*/ 0 w 219"/>
                <a:gd name="T57" fmla="*/ 34 h 154"/>
                <a:gd name="T58" fmla="*/ 0 w 219"/>
                <a:gd name="T59" fmla="*/ 35 h 154"/>
                <a:gd name="T60" fmla="*/ 0 w 219"/>
                <a:gd name="T61" fmla="*/ 37 h 154"/>
                <a:gd name="T62" fmla="*/ 45 w 219"/>
                <a:gd name="T63" fmla="*/ 71 h 154"/>
                <a:gd name="T64" fmla="*/ 121 w 219"/>
                <a:gd name="T65" fmla="*/ 86 h 154"/>
                <a:gd name="T66" fmla="*/ 179 w 219"/>
                <a:gd name="T67" fmla="*/ 50 h 154"/>
                <a:gd name="T68" fmla="*/ 171 w 219"/>
                <a:gd name="T69" fmla="*/ 69 h 154"/>
                <a:gd name="T70" fmla="*/ 172 w 219"/>
                <a:gd name="T71" fmla="*/ 71 h 154"/>
                <a:gd name="T72" fmla="*/ 173 w 219"/>
                <a:gd name="T73" fmla="*/ 71 h 154"/>
                <a:gd name="T74" fmla="*/ 174 w 219"/>
                <a:gd name="T75" fmla="*/ 71 h 154"/>
                <a:gd name="T76" fmla="*/ 218 w 219"/>
                <a:gd name="T77" fmla="*/ 37 h 154"/>
                <a:gd name="T78" fmla="*/ 219 w 219"/>
                <a:gd name="T79" fmla="*/ 35 h 154"/>
                <a:gd name="T80" fmla="*/ 218 w 219"/>
                <a:gd name="T81" fmla="*/ 34 h 154"/>
                <a:gd name="T82" fmla="*/ 174 w 219"/>
                <a:gd name="T83" fmla="*/ 0 h 154"/>
                <a:gd name="T84" fmla="*/ 172 w 219"/>
                <a:gd name="T85" fmla="*/ 0 h 154"/>
                <a:gd name="T86" fmla="*/ 171 w 219"/>
                <a:gd name="T87" fmla="*/ 2 h 154"/>
                <a:gd name="T88" fmla="*/ 179 w 219"/>
                <a:gd name="T89" fmla="*/ 21 h 154"/>
                <a:gd name="T90" fmla="*/ 97 w 219"/>
                <a:gd name="T91" fmla="*/ 69 h 154"/>
                <a:gd name="T92" fmla="*/ 40 w 219"/>
                <a:gd name="T93" fmla="*/ 103 h 154"/>
                <a:gd name="T94" fmla="*/ 47 w 219"/>
                <a:gd name="T95" fmla="*/ 85 h 154"/>
                <a:gd name="T96" fmla="*/ 47 w 219"/>
                <a:gd name="T97" fmla="*/ 83 h 154"/>
                <a:gd name="T98" fmla="*/ 46 w 219"/>
                <a:gd name="T99" fmla="*/ 82 h 154"/>
                <a:gd name="T100" fmla="*/ 45 w 219"/>
                <a:gd name="T101" fmla="*/ 83 h 154"/>
                <a:gd name="T102" fmla="*/ 0 w 219"/>
                <a:gd name="T103" fmla="*/ 117 h 154"/>
                <a:gd name="T104" fmla="*/ 0 w 219"/>
                <a:gd name="T105" fmla="*/ 118 h 154"/>
                <a:gd name="T106" fmla="*/ 0 w 219"/>
                <a:gd name="T107" fmla="*/ 119 h 154"/>
                <a:gd name="T108" fmla="*/ 45 w 219"/>
                <a:gd name="T109" fmla="*/ 153 h 154"/>
                <a:gd name="T110" fmla="*/ 47 w 219"/>
                <a:gd name="T111" fmla="*/ 153 h 154"/>
                <a:gd name="T112" fmla="*/ 47 w 219"/>
                <a:gd name="T113" fmla="*/ 151 h 154"/>
                <a:gd name="T114" fmla="*/ 40 w 219"/>
                <a:gd name="T115" fmla="*/ 133 h 154"/>
                <a:gd name="T116" fmla="*/ 121 w 219"/>
                <a:gd name="T117" fmla="*/ 8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154">
                  <a:moveTo>
                    <a:pt x="218" y="117"/>
                  </a:moveTo>
                  <a:cubicBezTo>
                    <a:pt x="219" y="117"/>
                    <a:pt x="219" y="117"/>
                    <a:pt x="219" y="118"/>
                  </a:cubicBezTo>
                  <a:cubicBezTo>
                    <a:pt x="219" y="119"/>
                    <a:pt x="219" y="119"/>
                    <a:pt x="218" y="119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4" y="154"/>
                    <a:pt x="173" y="154"/>
                    <a:pt x="172" y="153"/>
                  </a:cubicBezTo>
                  <a:cubicBezTo>
                    <a:pt x="171" y="153"/>
                    <a:pt x="171" y="152"/>
                    <a:pt x="171" y="151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45" y="131"/>
                    <a:pt x="126" y="119"/>
                    <a:pt x="113" y="106"/>
                  </a:cubicBezTo>
                  <a:cubicBezTo>
                    <a:pt x="118" y="100"/>
                    <a:pt x="122" y="94"/>
                    <a:pt x="126" y="89"/>
                  </a:cubicBezTo>
                  <a:cubicBezTo>
                    <a:pt x="128" y="86"/>
                    <a:pt x="130" y="84"/>
                    <a:pt x="131" y="82"/>
                  </a:cubicBezTo>
                  <a:cubicBezTo>
                    <a:pt x="141" y="93"/>
                    <a:pt x="154" y="102"/>
                    <a:pt x="179" y="103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84"/>
                    <a:pt x="171" y="83"/>
                    <a:pt x="172" y="83"/>
                  </a:cubicBezTo>
                  <a:cubicBezTo>
                    <a:pt x="172" y="82"/>
                    <a:pt x="173" y="82"/>
                    <a:pt x="173" y="82"/>
                  </a:cubicBezTo>
                  <a:cubicBezTo>
                    <a:pt x="173" y="82"/>
                    <a:pt x="174" y="82"/>
                    <a:pt x="174" y="83"/>
                  </a:cubicBezTo>
                  <a:lnTo>
                    <a:pt x="218" y="117"/>
                  </a:lnTo>
                  <a:close/>
                  <a:moveTo>
                    <a:pt x="45" y="71"/>
                  </a:moveTo>
                  <a:cubicBezTo>
                    <a:pt x="45" y="71"/>
                    <a:pt x="45" y="71"/>
                    <a:pt x="46" y="71"/>
                  </a:cubicBezTo>
                  <a:cubicBezTo>
                    <a:pt x="46" y="71"/>
                    <a:pt x="46" y="71"/>
                    <a:pt x="47" y="71"/>
                  </a:cubicBezTo>
                  <a:cubicBezTo>
                    <a:pt x="47" y="70"/>
                    <a:pt x="48" y="69"/>
                    <a:pt x="47" y="69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65" y="52"/>
                    <a:pt x="77" y="61"/>
                    <a:pt x="87" y="72"/>
                  </a:cubicBezTo>
                  <a:cubicBezTo>
                    <a:pt x="89" y="70"/>
                    <a:pt x="91" y="68"/>
                    <a:pt x="93" y="65"/>
                  </a:cubicBezTo>
                  <a:cubicBezTo>
                    <a:pt x="96" y="60"/>
                    <a:pt x="101" y="54"/>
                    <a:pt x="106" y="49"/>
                  </a:cubicBezTo>
                  <a:cubicBezTo>
                    <a:pt x="92" y="35"/>
                    <a:pt x="73" y="23"/>
                    <a:pt x="40" y="2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1"/>
                    <a:pt x="47" y="1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36"/>
                    <a:pt x="0" y="36"/>
                    <a:pt x="0" y="37"/>
                  </a:cubicBezTo>
                  <a:lnTo>
                    <a:pt x="45" y="71"/>
                  </a:lnTo>
                  <a:close/>
                  <a:moveTo>
                    <a:pt x="121" y="86"/>
                  </a:moveTo>
                  <a:cubicBezTo>
                    <a:pt x="134" y="67"/>
                    <a:pt x="145" y="53"/>
                    <a:pt x="179" y="50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69"/>
                    <a:pt x="171" y="70"/>
                    <a:pt x="172" y="71"/>
                  </a:cubicBezTo>
                  <a:cubicBezTo>
                    <a:pt x="172" y="71"/>
                    <a:pt x="173" y="71"/>
                    <a:pt x="173" y="71"/>
                  </a:cubicBezTo>
                  <a:cubicBezTo>
                    <a:pt x="173" y="71"/>
                    <a:pt x="174" y="71"/>
                    <a:pt x="174" y="71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9" y="36"/>
                    <a:pt x="219" y="36"/>
                    <a:pt x="219" y="35"/>
                  </a:cubicBezTo>
                  <a:cubicBezTo>
                    <a:pt x="219" y="35"/>
                    <a:pt x="219" y="34"/>
                    <a:pt x="218" y="34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0"/>
                    <a:pt x="173" y="0"/>
                    <a:pt x="172" y="0"/>
                  </a:cubicBezTo>
                  <a:cubicBezTo>
                    <a:pt x="171" y="1"/>
                    <a:pt x="171" y="1"/>
                    <a:pt x="171" y="2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30" y="23"/>
                    <a:pt x="112" y="48"/>
                    <a:pt x="97" y="69"/>
                  </a:cubicBezTo>
                  <a:cubicBezTo>
                    <a:pt x="84" y="87"/>
                    <a:pt x="74" y="101"/>
                    <a:pt x="40" y="103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8" y="84"/>
                    <a:pt x="47" y="83"/>
                    <a:pt x="47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5" y="82"/>
                    <a:pt x="45" y="82"/>
                    <a:pt x="45" y="8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4"/>
                    <a:pt x="46" y="154"/>
                    <a:pt x="47" y="153"/>
                  </a:cubicBezTo>
                  <a:cubicBezTo>
                    <a:pt x="47" y="153"/>
                    <a:pt x="48" y="152"/>
                    <a:pt x="47" y="151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89" y="131"/>
                    <a:pt x="107" y="106"/>
                    <a:pt x="121" y="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1800">
                <a:latin typeface="Impact" panose="020B0806030902050204" pitchFamily="34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1481455" y="5562600"/>
            <a:ext cx="2955925" cy="758190"/>
            <a:chOff x="1358844" y="5349234"/>
            <a:chExt cx="3110144" cy="971356"/>
          </a:xfrm>
        </p:grpSpPr>
        <p:grpSp>
          <p:nvGrpSpPr>
            <p:cNvPr id="73" name="Group 56"/>
            <p:cNvGrpSpPr/>
            <p:nvPr/>
          </p:nvGrpSpPr>
          <p:grpSpPr>
            <a:xfrm>
              <a:off x="1358844" y="5349234"/>
              <a:ext cx="3110144" cy="971356"/>
              <a:chOff x="1229545" y="1255634"/>
              <a:chExt cx="2439822" cy="762002"/>
            </a:xfrm>
          </p:grpSpPr>
          <p:sp>
            <p:nvSpPr>
              <p:cNvPr id="74" name="Flowchart: Off-page Connector 59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FF3B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5" name="Round Same Side Corner Rectangle 61"/>
              <p:cNvSpPr/>
              <p:nvPr/>
            </p:nvSpPr>
            <p:spPr>
              <a:xfrm rot="16200000">
                <a:off x="1078973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  <p:cxnSp>
            <p:nvCxnSpPr>
              <p:cNvPr id="76" name="Straight Connector 63"/>
              <p:cNvCxnSpPr>
                <a:endCxn id="32" idx="2"/>
              </p:cNvCxnSpPr>
              <p:nvPr/>
            </p:nvCxnSpPr>
            <p:spPr>
              <a:xfrm>
                <a:off x="2998648" y="1490074"/>
                <a:ext cx="670719" cy="1"/>
              </a:xfrm>
              <a:prstGeom prst="line">
                <a:avLst/>
              </a:prstGeom>
              <a:ln w="19050">
                <a:solidFill>
                  <a:srgbClr val="FF3BBE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50"/>
            <p:cNvGrpSpPr/>
            <p:nvPr/>
          </p:nvGrpSpPr>
          <p:grpSpPr>
            <a:xfrm>
              <a:off x="2365810" y="5540420"/>
              <a:ext cx="591603" cy="588985"/>
              <a:chOff x="6350" y="-3175"/>
              <a:chExt cx="717550" cy="714376"/>
            </a:xfrm>
            <a:solidFill>
              <a:schemeClr val="bg1"/>
            </a:solidFill>
          </p:grpSpPr>
          <p:sp>
            <p:nvSpPr>
              <p:cNvPr id="78" name="Freeform 18"/>
              <p:cNvSpPr/>
              <p:nvPr/>
            </p:nvSpPr>
            <p:spPr bwMode="auto">
              <a:xfrm>
                <a:off x="438150" y="430213"/>
                <a:ext cx="285750" cy="280988"/>
              </a:xfrm>
              <a:custGeom>
                <a:avLst/>
                <a:gdLst>
                  <a:gd name="T0" fmla="*/ 68 w 75"/>
                  <a:gd name="T1" fmla="*/ 42 h 74"/>
                  <a:gd name="T2" fmla="*/ 25 w 75"/>
                  <a:gd name="T3" fmla="*/ 0 h 74"/>
                  <a:gd name="T4" fmla="*/ 0 w 75"/>
                  <a:gd name="T5" fmla="*/ 24 h 74"/>
                  <a:gd name="T6" fmla="*/ 43 w 75"/>
                  <a:gd name="T7" fmla="*/ 67 h 74"/>
                  <a:gd name="T8" fmla="*/ 68 w 75"/>
                  <a:gd name="T9" fmla="*/ 67 h 74"/>
                  <a:gd name="T10" fmla="*/ 68 w 75"/>
                  <a:gd name="T11" fmla="*/ 4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74">
                    <a:moveTo>
                      <a:pt x="68" y="42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19" y="10"/>
                      <a:pt x="10" y="18"/>
                      <a:pt x="0" y="24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50" y="74"/>
                      <a:pt x="61" y="74"/>
                      <a:pt x="68" y="67"/>
                    </a:cubicBezTo>
                    <a:cubicBezTo>
                      <a:pt x="75" y="60"/>
                      <a:pt x="75" y="49"/>
                      <a:pt x="68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1800">
                  <a:latin typeface="Impact" panose="020B0806030902050204" pitchFamily="34" charset="0"/>
                </a:endParaRPr>
              </a:p>
            </p:txBody>
          </p:sp>
          <p:sp>
            <p:nvSpPr>
              <p:cNvPr id="79" name="Freeform 19"/>
              <p:cNvSpPr>
                <a:spLocks noEditPoints="1"/>
              </p:cNvSpPr>
              <p:nvPr/>
            </p:nvSpPr>
            <p:spPr bwMode="auto">
              <a:xfrm>
                <a:off x="6350" y="-3175"/>
                <a:ext cx="530225" cy="531813"/>
              </a:xfrm>
              <a:custGeom>
                <a:avLst/>
                <a:gdLst>
                  <a:gd name="T0" fmla="*/ 139 w 139"/>
                  <a:gd name="T1" fmla="*/ 70 h 140"/>
                  <a:gd name="T2" fmla="*/ 70 w 139"/>
                  <a:gd name="T3" fmla="*/ 0 h 140"/>
                  <a:gd name="T4" fmla="*/ 0 w 139"/>
                  <a:gd name="T5" fmla="*/ 70 h 140"/>
                  <a:gd name="T6" fmla="*/ 70 w 139"/>
                  <a:gd name="T7" fmla="*/ 140 h 140"/>
                  <a:gd name="T8" fmla="*/ 139 w 139"/>
                  <a:gd name="T9" fmla="*/ 70 h 140"/>
                  <a:gd name="T10" fmla="*/ 70 w 139"/>
                  <a:gd name="T11" fmla="*/ 122 h 140"/>
                  <a:gd name="T12" fmla="*/ 17 w 139"/>
                  <a:gd name="T13" fmla="*/ 70 h 140"/>
                  <a:gd name="T14" fmla="*/ 70 w 139"/>
                  <a:gd name="T15" fmla="*/ 17 h 140"/>
                  <a:gd name="T16" fmla="*/ 122 w 139"/>
                  <a:gd name="T17" fmla="*/ 70 h 140"/>
                  <a:gd name="T18" fmla="*/ 70 w 139"/>
                  <a:gd name="T19" fmla="*/ 12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" h="140">
                    <a:moveTo>
                      <a:pt x="139" y="70"/>
                    </a:moveTo>
                    <a:cubicBezTo>
                      <a:pt x="139" y="31"/>
                      <a:pt x="108" y="0"/>
                      <a:pt x="70" y="0"/>
                    </a:cubicBezTo>
                    <a:cubicBezTo>
                      <a:pt x="31" y="0"/>
                      <a:pt x="0" y="31"/>
                      <a:pt x="0" y="70"/>
                    </a:cubicBezTo>
                    <a:cubicBezTo>
                      <a:pt x="0" y="108"/>
                      <a:pt x="31" y="140"/>
                      <a:pt x="70" y="140"/>
                    </a:cubicBezTo>
                    <a:cubicBezTo>
                      <a:pt x="108" y="140"/>
                      <a:pt x="139" y="108"/>
                      <a:pt x="139" y="70"/>
                    </a:cubicBezTo>
                    <a:moveTo>
                      <a:pt x="70" y="122"/>
                    </a:moveTo>
                    <a:cubicBezTo>
                      <a:pt x="41" y="122"/>
                      <a:pt x="17" y="99"/>
                      <a:pt x="17" y="70"/>
                    </a:cubicBezTo>
                    <a:cubicBezTo>
                      <a:pt x="17" y="41"/>
                      <a:pt x="41" y="17"/>
                      <a:pt x="70" y="17"/>
                    </a:cubicBezTo>
                    <a:cubicBezTo>
                      <a:pt x="98" y="17"/>
                      <a:pt x="122" y="41"/>
                      <a:pt x="122" y="70"/>
                    </a:cubicBezTo>
                    <a:cubicBezTo>
                      <a:pt x="122" y="99"/>
                      <a:pt x="98" y="122"/>
                      <a:pt x="70" y="1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1800">
                  <a:latin typeface="Impact" panose="020B0806030902050204" pitchFamily="34" charset="0"/>
                </a:endParaRPr>
              </a:p>
            </p:txBody>
          </p:sp>
          <p:sp>
            <p:nvSpPr>
              <p:cNvPr id="80" name="Freeform 20"/>
              <p:cNvSpPr/>
              <p:nvPr/>
            </p:nvSpPr>
            <p:spPr bwMode="auto">
              <a:xfrm>
                <a:off x="117475" y="106363"/>
                <a:ext cx="157163" cy="155575"/>
              </a:xfrm>
              <a:custGeom>
                <a:avLst/>
                <a:gdLst>
                  <a:gd name="T0" fmla="*/ 0 w 41"/>
                  <a:gd name="T1" fmla="*/ 41 h 41"/>
                  <a:gd name="T2" fmla="*/ 12 w 41"/>
                  <a:gd name="T3" fmla="*/ 41 h 41"/>
                  <a:gd name="T4" fmla="*/ 41 w 41"/>
                  <a:gd name="T5" fmla="*/ 12 h 41"/>
                  <a:gd name="T6" fmla="*/ 41 w 41"/>
                  <a:gd name="T7" fmla="*/ 0 h 41"/>
                  <a:gd name="T8" fmla="*/ 0 w 4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25"/>
                      <a:pt x="25" y="12"/>
                      <a:pt x="41" y="12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1800">
                  <a:latin typeface="Impact" panose="020B0806030902050204" pitchFamily="34" charset="0"/>
                </a:endParaRPr>
              </a:p>
            </p:txBody>
          </p:sp>
        </p:grpSp>
      </p:grpSp>
      <p:pic>
        <p:nvPicPr>
          <p:cNvPr id="5" name="图片 4"/>
          <p:cNvPicPr/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8105" y="113665"/>
            <a:ext cx="4164965" cy="658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U2ZGZmNWJlNTlhZGExYzYyNTJjNGZkZTYyYTRkZj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AG" val="03a12446-4040-4dad-8d54-bb681f10892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7.52637795275587,&quot;left&quot;:349.4,&quot;top&quot;:121.85,&quot;width&quot;:529.75}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nlnh1x1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728</Words>
  <Application>Microsoft Office PowerPoint</Application>
  <PresentationFormat>宽屏</PresentationFormat>
  <Paragraphs>63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黑体</vt:lpstr>
      <vt:lpstr>华文行楷</vt:lpstr>
      <vt:lpstr>宋体</vt:lpstr>
      <vt:lpstr>微软雅黑</vt:lpstr>
      <vt:lpstr>Arial</vt:lpstr>
      <vt:lpstr>Calibri</vt:lpstr>
      <vt:lpstr>Impact</vt:lpstr>
      <vt:lpstr>Wingdings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xiaoyang zhou</cp:lastModifiedBy>
  <cp:revision>73</cp:revision>
  <dcterms:created xsi:type="dcterms:W3CDTF">2020-11-12T15:06:00Z</dcterms:created>
  <dcterms:modified xsi:type="dcterms:W3CDTF">2024-05-07T00:56:12Z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34624E0019444EE3AF6C1B9CDC58D9DE_13</vt:lpwstr>
  </property>
  <property fmtid="{D5CDD505-2E9C-101B-9397-08002B2CF9AE}" pid="3" name="KSOProductBuildVer">
    <vt:lpwstr>2052-12.1.0.16729</vt:lpwstr>
  </property>
</Properties>
</file>