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0" r:id="rId5"/>
    <p:sldId id="271" r:id="rId6"/>
    <p:sldId id="272" r:id="rId7"/>
    <p:sldId id="266" r:id="rId8"/>
    <p:sldId id="267" r:id="rId9"/>
    <p:sldId id="268" r:id="rId10"/>
    <p:sldId id="269" r:id="rId11"/>
    <p:sldId id="259" r:id="rId12"/>
    <p:sldId id="279" r:id="rId13"/>
    <p:sldId id="275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6" r:id="rId22"/>
    <p:sldId id="278" r:id="rId23"/>
    <p:sldId id="274" r:id="rId24"/>
    <p:sldId id="276" r:id="rId25"/>
    <p:sldId id="277" r:id="rId26"/>
    <p:sldId id="293" r:id="rId27"/>
    <p:sldId id="299" r:id="rId28"/>
    <p:sldId id="300" r:id="rId29"/>
    <p:sldId id="301" r:id="rId30"/>
    <p:sldId id="302" r:id="rId31"/>
    <p:sldId id="288" r:id="rId32"/>
    <p:sldId id="289" r:id="rId33"/>
    <p:sldId id="290" r:id="rId34"/>
    <p:sldId id="291" r:id="rId35"/>
    <p:sldId id="292" r:id="rId36"/>
    <p:sldId id="296" r:id="rId37"/>
    <p:sldId id="294" r:id="rId38"/>
    <p:sldId id="295" r:id="rId39"/>
    <p:sldId id="297" r:id="rId40"/>
    <p:sldId id="303" r:id="rId41"/>
    <p:sldId id="257" r:id="rId42"/>
    <p:sldId id="298" r:id="rId43"/>
    <p:sldId id="265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2612081"/>
            <a:ext cx="754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浅谈关于“家国情怀”的理解和思考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428786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周生民名师工作室</a:t>
            </a:r>
            <a:endParaRPr lang="en-US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/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浙师大附中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金华二中）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449126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陈小伟</a:t>
            </a:r>
          </a:p>
        </p:txBody>
      </p:sp>
    </p:spTree>
    <p:extLst>
      <p:ext uri="{BB962C8B-B14F-4D97-AF65-F5344CB8AC3E}">
        <p14:creationId xmlns:p14="http://schemas.microsoft.com/office/powerpoint/2010/main" val="11880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20335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了解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世界历史发展的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多样性，理解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和尊重世界各国、各民族的文化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传统，具有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广阔的国际视野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树立正确的文化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观；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认同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社会主义核心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价值观，认同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走中国特色社会主义道路是历史的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必然，树立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中国特色社会主义道路自信、理论自信、制度自信和文化自信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能够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确立积极进取的人生态度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塑造健全的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人格，树立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正确的世界观、人生观和价值观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——《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普通高中历史课程标准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年版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8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627" y="2138080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家国情怀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79712" y="1052736"/>
            <a:ext cx="0" cy="44644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955326" y="1074958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79712" y="1916832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94766" y="2852936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55326" y="5517232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12256" y="4157063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1760" y="91932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历史认同和政治认同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8521" y="184482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国家意识和民族观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2746375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道路自信、理论自信、制度自信和文化自信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40770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公民意识和国际视野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8521" y="5361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0747" y="2315488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立德树人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5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1524"/>
              </p:ext>
            </p:extLst>
          </p:nvPr>
        </p:nvGraphicFramePr>
        <p:xfrm>
          <a:off x="179512" y="332656"/>
          <a:ext cx="8712968" cy="6054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7488832"/>
              </a:tblGrid>
              <a:tr h="659380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素养</a:t>
                      </a:r>
                      <a:r>
                        <a:rPr lang="en-US" altLang="zh-CN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5.</a:t>
                      </a: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家国情怀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925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r>
                        <a:rPr lang="en-US" altLang="zh-CN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28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能够具有对家乡、民族、国家的认同感，理解并认同社会主义核心价值观和中华优秀传统文化，具有对祖国和人民的深情大爱；能都理解和尊重世界各国优秀文化传统。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627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r>
                        <a:rPr lang="en-US" altLang="zh-CN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28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25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r>
                        <a:rPr lang="en-US" altLang="zh-CN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28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能够把握中华民族多元一体的发展趋势，以及世界历史发展的进步历程，形成正确的世界观、人生观、价值观和历史观；能够表现出对历史的反思，从历史中没取经验教训，更全面、客观地认识历史和现实社会问题；能够将历史学习所得与家乡、民族和国家的发展繁荣结合起来；立志为新时代中国特色社会主义建设、中华民族伟大复兴作出</a:t>
                      </a:r>
                      <a:r>
                        <a:rPr lang="zh-CN" altLang="en-US" sz="2800" b="1" smtClean="0">
                          <a:latin typeface="微软雅黑" pitchFamily="34" charset="-122"/>
                          <a:ea typeface="微软雅黑" pitchFamily="34" charset="-122"/>
                        </a:rPr>
                        <a:t>自己的贡献</a:t>
                      </a: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1111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r>
                        <a:rPr lang="en-US" altLang="zh-CN" sz="28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28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28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5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5770" y="112305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二、如何让“家国情怀”落地？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492896"/>
            <a:ext cx="74142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、通过课程设计，让“家国情怀”落地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、通过课堂教学，让“家国情怀”落地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、通过命题导向，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让“家国情怀”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落地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1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5770" y="112305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二、如何让“家国情怀”落地？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492896"/>
            <a:ext cx="7414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、通过课程设计，让“家国情怀”落地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  ——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校本必修课程和选修课程开发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26" b="14270"/>
          <a:stretch/>
        </p:blipFill>
        <p:spPr bwMode="auto">
          <a:xfrm rot="16200000">
            <a:off x="1763688" y="620687"/>
            <a:ext cx="5040559" cy="648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矩形 3"/>
          <p:cNvSpPr/>
          <p:nvPr/>
        </p:nvSpPr>
        <p:spPr>
          <a:xfrm>
            <a:off x="3131840" y="617262"/>
            <a:ext cx="252028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国家课程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5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5536" y="476672"/>
            <a:ext cx="2376264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中外历史纲要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50" y="1196752"/>
            <a:ext cx="7576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内容要求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……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深化对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中华民族多元一体发展趋势的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认识，认同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社会主义核心价值观和中华优秀传统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文化，了解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世界历史发展的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多样性，理解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和尊重世界各国各地区的文化传统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拓宽国际视野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形成开放的世界意识。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150" y="4026808"/>
            <a:ext cx="8449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学业要求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……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感悟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人类文明的多元性、共容性和不平衡性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具有民族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自信心；能够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以开放的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心态，认识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到世界各地区、各民族共同推动了人类文明的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进步，初步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具有世界意识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唯物史观、时空观念、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家国情怀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8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5535" y="476672"/>
            <a:ext cx="4200275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模块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国家制度与社会治理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50" y="1196752"/>
            <a:ext cx="7576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内容要求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……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自古及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今，东西方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各国的制度建设和社会治理经历了漫长而曲折的发展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历程，积累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了丰富的经验和深刻的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教训，不能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脱离特定社会政治条件和历史文化传统来抽象评判。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073" y="3573016"/>
            <a:ext cx="844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学业要求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……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学习，能够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认识到制度会随着社会变迁而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变化，任何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一种制度都不是十全十美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的；不同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国家和地区的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制度，应当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在坚持自身优秀传统的基础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上，从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社会实际状况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出发，互相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取长补知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短，臻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于完善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唯物史观、历史解释、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家国情怀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9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5816" y="596706"/>
            <a:ext cx="252028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校本课程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C:\Users\ls-cxw\AppData\Roaming\Tencent\Users\30382752\QQ\WinTemp\RichOle\`{R~[)WOW7VY@Q2XY5OTDZ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6" y="1727402"/>
            <a:ext cx="7978775" cy="36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5653064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校本必修课程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5653064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校本选修课程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0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5" y="1340768"/>
            <a:ext cx="8305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87824" y="548680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校本必修课程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429309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四百万人同一哭，去年今日割台湾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             ——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秋逢甲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春愁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3016700"/>
            <a:ext cx="7215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臣心一片磁针石，不指南方不肯休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             ——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文天祥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扬子江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916832"/>
            <a:ext cx="7215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近乡情更怯，不敢问来人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              ——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宋之问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度大庾岭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   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54868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慈母手中线，游子身上衣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              ——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孟郊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游子吟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8999" y="573325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家国情怀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54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02519" y="558078"/>
            <a:ext cx="2880320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校本选修课程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13565" y="1412776"/>
            <a:ext cx="3006307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老金华人的口述史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64709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5105"/>
            <a:ext cx="6155376" cy="411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2447"/>
            <a:ext cx="5751626" cy="41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96744" cy="421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5770" y="112305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二、如何让“家国情怀”落地？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492896"/>
            <a:ext cx="74142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、通过课程设计，让“家国情怀”落地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、通过课堂教学，让“家国情怀”落地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——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中华民族的抗日战争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85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281697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“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如果战端一开，就是地无分南北，年无分老幼，无论何人，皆有守土抗战之责任。”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        ——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1937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日蒋介石“庐山谈话”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“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中国为日本无止境之侵略所逼迫，兹已不得不实行自卫，抵抗暴力。”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        ——1937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国民政府自卫声明书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54868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“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先行提出国际联盟与签订非战公约诸国，以此时惟有诉诸公理也。一面则团结国内，共赴国难，忍耐至于相当程度，乃出以自卫之行动。”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——1931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日蒋介石讲话</a:t>
            </a:r>
          </a:p>
        </p:txBody>
      </p:sp>
    </p:spTree>
    <p:extLst>
      <p:ext uri="{BB962C8B-B14F-4D97-AF65-F5344CB8AC3E}">
        <p14:creationId xmlns:p14="http://schemas.microsoft.com/office/powerpoint/2010/main" val="9319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3568" y="188808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“日本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政府将日本国在中国境内现今所有之专管租界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行政权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交还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’;……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日本政府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决定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速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行撤废”在华治外法权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……’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——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1943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关于交还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租界</a:t>
            </a:r>
            <a:endParaRPr lang="en-US" altLang="zh-CN" sz="28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      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撤废治外法权之协定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700808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1931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年，九一八事变后，号召“以民族革命战争，驱逐日本帝国主义出中国”；</a:t>
            </a:r>
            <a:endParaRPr lang="en-US" altLang="zh-CN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1935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年，发表“八一宣言”，号召停止内战，一致抗日；</a:t>
            </a:r>
            <a:endParaRPr lang="en-US" altLang="zh-CN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1935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年，召开瓦窑堡会议，确定了建立抗日民族统一战线的方针；</a:t>
            </a:r>
            <a:endParaRPr lang="en-US" altLang="zh-CN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1937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年，发表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日军进攻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卢沟桥通电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，号召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“全民族抗战”；</a:t>
            </a:r>
            <a:endParaRPr lang="en-US" altLang="zh-CN" sz="28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……</a:t>
            </a:r>
            <a:endParaRPr lang="zh-CN" altLang="en-US" sz="28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8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wnload 世界地图白色3D 库存例证. 插画 包括有 聚会所, 等高, 地产, 灰色, 爱国者, 节假日, 欧洲, 例证 - 32366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539552" y="2564904"/>
            <a:ext cx="8208912" cy="0"/>
          </a:xfrm>
          <a:prstGeom prst="straightConnector1">
            <a:avLst/>
          </a:prstGeom>
          <a:ln w="825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71800" y="2204864"/>
            <a:ext cx="0" cy="3600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39952" y="2177244"/>
            <a:ext cx="0" cy="3600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27584" y="2564904"/>
            <a:ext cx="0" cy="3600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23728" y="2564904"/>
            <a:ext cx="0" cy="3600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529" y="31323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1931</a:t>
            </a:r>
            <a:r>
              <a:rPr lang="zh-CN" altLang="en-US" dirty="0"/>
              <a:t>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9264" y="31409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1937</a:t>
            </a:r>
            <a:r>
              <a:rPr lang="zh-CN" altLang="en-US" dirty="0"/>
              <a:t>年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259632" y="2194891"/>
            <a:ext cx="0" cy="3600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17155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1933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4271" y="17008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1939</a:t>
            </a:r>
            <a:r>
              <a:rPr lang="zh-CN" altLang="en-US" dirty="0"/>
              <a:t>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171557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1942</a:t>
            </a:r>
            <a:r>
              <a:rPr lang="zh-CN" altLang="en-US" dirty="0"/>
              <a:t>年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652120" y="2177243"/>
            <a:ext cx="0" cy="74770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6056" y="311135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1945</a:t>
            </a:r>
            <a:r>
              <a:rPr lang="zh-CN" altLang="en-US" dirty="0"/>
              <a:t>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17008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1945</a:t>
            </a:r>
            <a:r>
              <a:rPr lang="zh-CN" altLang="en-US" dirty="0"/>
              <a:t>年</a:t>
            </a:r>
          </a:p>
        </p:txBody>
      </p:sp>
      <p:sp>
        <p:nvSpPr>
          <p:cNvPr id="25" name="矩形 24"/>
          <p:cNvSpPr/>
          <p:nvPr/>
        </p:nvSpPr>
        <p:spPr>
          <a:xfrm>
            <a:off x="449796" y="4509120"/>
            <a:ext cx="8388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朝鲜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、越南、加拿大、印度、新西兰、波兰、丹麦以及德国、奥地利、罗马尼亚、保加利亚、日本等国的反法西斯战士直接参加了中国人民抗日战争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胡锦涛在纪念抗战胜利</a:t>
            </a:r>
            <a:r>
              <a:rPr lang="en-US" altLang="zh-CN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周年大会上的讲话</a:t>
            </a:r>
          </a:p>
        </p:txBody>
      </p:sp>
    </p:spTree>
    <p:extLst>
      <p:ext uri="{BB962C8B-B14F-4D97-AF65-F5344CB8AC3E}">
        <p14:creationId xmlns:p14="http://schemas.microsoft.com/office/powerpoint/2010/main" val="37056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在教学中让“家国情怀”落地的基本策略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057" y="163839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（一）挖掘“家国情怀”教学的知识切入点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057" y="2708920"/>
            <a:ext cx="8723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 通过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中华民族的抗日战争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的学习，能够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具有对家乡、民族、国家的认同感，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具有对祖国和人民的深情大爱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。能够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以开放的心态，认识到世界各地区、各民族共同推动了人类文明的进步，初步具有世界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意识等。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62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057" y="163839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（二）找准“家国情怀”教学的方法渗透点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057" y="2708920"/>
            <a:ext cx="8723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中华民族的抗日战争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的教学中，教师呈现多种类型的史料，介绍不同人物不同时期的态度转变，形成多元互证比较，认识“爱国”精神，感悟中华民族英勇不屈的精神，认识中国共产党是全民族抗战的中流砥柱等。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91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057" y="163839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（三）寻找“家国情怀”教学的情感升华点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057" y="2708920"/>
            <a:ext cx="8723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中华民族的抗日战争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的教学中，教师呈现汪精卫“曲线救国”的观点，让学生展开讨论，帮助学生形成正确的爱国观念，形成正确的人生观和价值观等。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80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268759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一、什么是“家国情怀”？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348880"/>
            <a:ext cx="53623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、从字源中看“家国情怀”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、从课标中看“家国情怀”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057" y="163839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（四）用好“家国情怀”教学的资源生成点</a:t>
            </a:r>
            <a:endParaRPr lang="zh-CN" altLang="en-US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057" y="2708920"/>
            <a:ext cx="8723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中华民族的抗日战争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的教学中，教师引入“口述历史”的资料和方法，如细菌战受害者的查访，等，能深刻感受日本军国主义的侵华罪行，增强爱家乡，实现中华民族伟大复兴的责任感和使命感等。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558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5770" y="112305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二、如何让“家国情怀”落地？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83229" y="2276872"/>
            <a:ext cx="758092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、通过课程设计，让“家国情怀”落地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、通过课堂教学，让“家国情怀”落地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、通过命题导向，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让“家国情怀”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落地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          ——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以学业水平考试命题为例</a:t>
            </a:r>
            <a:endParaRPr lang="en-US" altLang="zh-CN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0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908720"/>
            <a:ext cx="8496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学业水平</a:t>
            </a:r>
            <a:r>
              <a:rPr lang="zh-CN" altLang="en-US" dirty="0" smtClean="0"/>
              <a:t>考试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一类</a:t>
            </a:r>
            <a:r>
              <a:rPr lang="zh-CN" altLang="en-US" dirty="0"/>
              <a:t>是合格性考试，达到学业质量水平</a:t>
            </a:r>
            <a:r>
              <a:rPr lang="en-US" altLang="zh-CN" dirty="0"/>
              <a:t>2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一类</a:t>
            </a:r>
            <a:r>
              <a:rPr lang="zh-CN" altLang="en-US" dirty="0"/>
              <a:t>是等级性考试，以学业质量水平</a:t>
            </a:r>
            <a:r>
              <a:rPr lang="en-US" altLang="zh-CN" dirty="0"/>
              <a:t>4</a:t>
            </a:r>
            <a:r>
              <a:rPr lang="zh-CN" altLang="en-US" dirty="0"/>
              <a:t>为命题的基本参照。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7" y="4418338"/>
            <a:ext cx="8463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综合考查学生学科核心素养的整体水平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既侧重考查某一两方面学科核心素养，更</a:t>
            </a:r>
            <a:r>
              <a:rPr lang="zh-CN" altLang="en-US" dirty="0" smtClean="0">
                <a:solidFill>
                  <a:srgbClr val="FF0000"/>
                </a:solidFill>
              </a:rPr>
              <a:t>注重对学科</a:t>
            </a:r>
            <a:r>
              <a:rPr lang="zh-CN" altLang="en-US" dirty="0">
                <a:solidFill>
                  <a:srgbClr val="FF0000"/>
                </a:solidFill>
              </a:rPr>
              <a:t>核心素养进行综合测评。</a:t>
            </a:r>
          </a:p>
        </p:txBody>
      </p:sp>
    </p:spTree>
    <p:extLst>
      <p:ext uri="{BB962C8B-B14F-4D97-AF65-F5344CB8AC3E}">
        <p14:creationId xmlns:p14="http://schemas.microsoft.com/office/powerpoint/2010/main" val="12977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以新情境下的问题解决为重心</a:t>
            </a:r>
          </a:p>
        </p:txBody>
      </p:sp>
      <p:sp>
        <p:nvSpPr>
          <p:cNvPr id="5" name="矩形 4"/>
          <p:cNvSpPr/>
          <p:nvPr/>
        </p:nvSpPr>
        <p:spPr>
          <a:xfrm>
            <a:off x="16903" y="1088152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学习情境，指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在历史学习中遇到的问题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如史料、图表、历史叙述、史论等问题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生活情境，指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在个人生活、家庭生活、社区生活中遇到的与历史有关的问题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如在倾听长辈的回忆、观看影视剧、游览名胜古迹时遇到的问题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社会情境，指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对社会问题的历史考察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如某种社会风俗的来源、某一国际争端中的历史背景问题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学术情境，指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历史学术研究中的问题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如历史学家对某一历史问题有多种看法等。</a:t>
            </a:r>
          </a:p>
        </p:txBody>
      </p:sp>
    </p:spTree>
    <p:extLst>
      <p:ext uri="{BB962C8B-B14F-4D97-AF65-F5344CB8AC3E}">
        <p14:creationId xmlns:p14="http://schemas.microsoft.com/office/powerpoint/2010/main" val="1562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787" y="56519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      关于第二次世界大战起点的各种观点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59191"/>
              </p:ext>
            </p:extLst>
          </p:nvPr>
        </p:nvGraphicFramePr>
        <p:xfrm>
          <a:off x="467544" y="1196752"/>
          <a:ext cx="7922570" cy="33123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22566"/>
                <a:gridCol w="3700004"/>
              </a:tblGrid>
              <a:tr h="462141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起点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主要的主张者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46214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1931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年九一八事变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部分中国学者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46214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1937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年七七事变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部分中国学者</a:t>
                      </a:r>
                    </a:p>
                  </a:txBody>
                  <a:tcPr anchor="ctr" anchorCtr="1"/>
                </a:tc>
              </a:tr>
              <a:tr h="53952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1939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年德国进攻波兰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国际上大部分学者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46214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1940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年德国进攻西欧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部分欧洲学者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46214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1941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月德国进攻苏联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部分前苏联和俄罗斯学者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  <a:tr h="462141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1941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月日本偷袭珍珠港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部分欧美学者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17307" y="4704117"/>
            <a:ext cx="8826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）关于第二次世界大战的起点存在多种观点，分析其原因。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）从材料中选择你赞成的一种观点并说明理由。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9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556792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（浙江</a:t>
            </a:r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.17.4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先秦有思想家认为：“凡入国，必择务而从事焉。国家昏乱，则语之尚贤、尚同；国家贫，则语之节用、节葬”。这体现了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．民贵君轻的主张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          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．讲求实际功利的精神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．克己复礼的思想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          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．追求精神自由的倾向</a:t>
            </a:r>
          </a:p>
        </p:txBody>
      </p:sp>
    </p:spTree>
    <p:extLst>
      <p:ext uri="{BB962C8B-B14F-4D97-AF65-F5344CB8AC3E}">
        <p14:creationId xmlns:p14="http://schemas.microsoft.com/office/powerpoint/2010/main" val="28429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992" y="548680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（浙江</a:t>
            </a:r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.17.4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社会主义民主政治，是建设中国特色社会主义的重要目标。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1999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月，全国人大九届二次会议通过的宪法修正案，是这次会议的重要成果。该成果的核心内容是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．以根本大法形式确定建设社会主义法治国家的治国方略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．强调国家的根本任务是集中力量进行社会主义现代化建设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．提出了中国共产党人对建设社会主义民主政治的初步构想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．设立经济特区，实行特殊的经济政策和经济管理体制</a:t>
            </a:r>
          </a:p>
        </p:txBody>
      </p:sp>
    </p:spTree>
    <p:extLst>
      <p:ext uri="{BB962C8B-B14F-4D97-AF65-F5344CB8AC3E}">
        <p14:creationId xmlns:p14="http://schemas.microsoft.com/office/powerpoint/2010/main" val="19606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943" y="1772816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（浙江</a:t>
            </a:r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.17.4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卓尔不群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的雅典，对人类文明的发展影响深远。限于特定的历史条件，其民主制的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得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失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表现明显。下列项中属于其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失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的是</a:t>
            </a:r>
          </a:p>
          <a:p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①公职选举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众多妇女和外邦人不享有公民权</a:t>
            </a:r>
          </a:p>
          <a:p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③民众组成陪审法庭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城邦建立在对广大奴隶专政的基础上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．①③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．①④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．②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  D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．②④</a:t>
            </a:r>
          </a:p>
        </p:txBody>
      </p:sp>
    </p:spTree>
    <p:extLst>
      <p:ext uri="{BB962C8B-B14F-4D97-AF65-F5344CB8AC3E}">
        <p14:creationId xmlns:p14="http://schemas.microsoft.com/office/powerpoint/2010/main" val="17789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484784"/>
            <a:ext cx="8406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（浙江</a:t>
            </a:r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.17.4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800" b="1" dirty="0" smtClean="0">
                <a:latin typeface="微软雅黑" pitchFamily="34" charset="-122"/>
                <a:ea typeface="微软雅黑" pitchFamily="34" charset="-122"/>
              </a:rPr>
              <a:t>古罗马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法律制度是人类文明积淀的精华。他们的法律是基于理性而不是习俗，在长期司法实践中，罗马人认识到外来民族中有许多法律制度，但是近乎普遍适用的法律原则只有少数几条，因而他们制定了新的法律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万民法。下列项中不属于该法律体系的是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．贵族垄断立法权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         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．具有灵活性和实效性</a:t>
            </a:r>
          </a:p>
          <a:p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．广泛借鉴外邦人的法规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        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．注重调解贸易及财产等经济和民事纠纷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331" y="177281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（浙江</a:t>
            </a:r>
            <a:r>
              <a:rPr lang="en-US" altLang="zh-CN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.17.4</a:t>
            </a:r>
            <a:r>
              <a:rPr lang="zh-CN" altLang="en-US" sz="2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）阅读材料一，结合所学知识，指出材料中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成中国之巨祸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的历史事件，概述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激进的改革”思想产生于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世纪末的历史动因。（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分）</a:t>
            </a:r>
          </a:p>
          <a:p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）根据材料二，结合所学，试论维新变法思想的历史作用。（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24710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b="3303"/>
          <a:stretch/>
        </p:blipFill>
        <p:spPr bwMode="auto">
          <a:xfrm>
            <a:off x="2032000" y="603338"/>
            <a:ext cx="3764136" cy="9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72" y="656690"/>
            <a:ext cx="1192200" cy="8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00" y="1556792"/>
            <a:ext cx="3312368" cy="30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家：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509120"/>
            <a:ext cx="547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说文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：“家，居也。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4649" y="5301208"/>
            <a:ext cx="776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汉字源流字典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养猪棚；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一户的住所；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家庭、家族；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1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几点困惑？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家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国情怀和情感态度价值观的关系？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教学中如何把握唯物史观、史料实证、历史解释、时空观念和家国情怀之间的关系？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考试中如何体现试题和家国情怀的关系？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5736" y="621181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修身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齐家治国平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天下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——《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礼记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988840"/>
            <a:ext cx="85081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古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之欲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明明德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于天下者，先治其国；欲治其国者，先齐其家；欲齐其家者，先修其身；欲修其身者，先正其心；欲正其心者，先诚其意；欲诚其意者，先致其知，致知在格物。物格而后知至，知至而后意诚，意诚而后心正，心正而后身修，身修而后家齐，家齐而后国治，国治而后天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下平。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28" y="572889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治国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72196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齐家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72454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修身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746755"/>
            <a:ext cx="232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  诚意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733256"/>
            <a:ext cx="232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致知   格物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1547664" y="5615863"/>
            <a:ext cx="5328592" cy="96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 flipH="1">
            <a:off x="1057412" y="6379954"/>
            <a:ext cx="6597128" cy="96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0348"/>
            <a:ext cx="4248472" cy="9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959879"/>
            <a:ext cx="2592288" cy="226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微软雅黑" pitchFamily="34" charset="-122"/>
                <a:ea typeface="微软雅黑" pitchFamily="34" charset="-122"/>
              </a:rPr>
              <a:t>国：</a:t>
            </a:r>
            <a:endParaRPr lang="zh-CN" altLang="en-US" sz="5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437112"/>
            <a:ext cx="547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说文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：“国，邦也。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649" y="5301208"/>
            <a:ext cx="776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汉字源流字典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邦国；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都城；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一定的地区、地域；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国家；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2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9269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情：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745" y="1772816"/>
            <a:ext cx="779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说文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：“情，人之阴气有欲者。从心，青声。”本意为情感、情绪，即人的思想、心意、精神、感觉所呈现的总的状态。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7571"/>
            <a:ext cx="1319601" cy="93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933489" cy="9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380181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怀：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744" y="4941168"/>
            <a:ext cx="779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说文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：“懷，念思也。从心，褱声。”本意为思念。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7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803694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（一）学科核心素养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历史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学科核心素养包括唯物史观、时空观念、史料实证、历史解释、家国情怀五个方面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唯物史观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是诸素养得以达成的理论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保证；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家国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情怀是诸素养中价值追求的目标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——《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普通高中历史课程标准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年版）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59" y="5157192"/>
            <a:ext cx="542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价值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追求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51920" y="5157192"/>
            <a:ext cx="182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五位一体</a:t>
            </a:r>
            <a:endParaRPr lang="en-US" altLang="zh-CN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64449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家国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情怀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家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国情怀是学习和探究历史应具有的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人文追求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体现了对国家富强、人民幸福的情感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以及对国家的高度认同感、归属感、责任感和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使命感。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和探究历史应具有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价值关怀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要充满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人文情怀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并关注现实问题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以服务于国家强盛、民族自强和人类社会的进步为使命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——《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普通高中历史课程标准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年版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359" y="5796553"/>
            <a:ext cx="542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人文追求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社会责任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6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730" y="620688"/>
            <a:ext cx="78126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（二）课程目标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       5.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树立正确历史观基础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上，从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历史的角度认识中国的国情，形成对祖国的认同感和正确的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国家观；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能够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认识中华民族多元一体的历史发展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趋势，形成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对中华民族的认同感和正确的民族观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具有民族自信心和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自豪感；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  了解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并认同中华优秀传统文化、革命文化、社会主义先进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文化，认识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中华文明的历史价值和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现实意义；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69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7064</TotalTime>
  <Words>2655</Words>
  <Application>Microsoft Office PowerPoint</Application>
  <PresentationFormat>全屏显示(4:3)</PresentationFormat>
  <Paragraphs>199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几点困惑？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ls-cxw</dc:creator>
  <cp:lastModifiedBy>cxw</cp:lastModifiedBy>
  <cp:revision>115</cp:revision>
  <dcterms:created xsi:type="dcterms:W3CDTF">2018-04-23T02:03:43Z</dcterms:created>
  <dcterms:modified xsi:type="dcterms:W3CDTF">2018-05-05T12:45:50Z</dcterms:modified>
</cp:coreProperties>
</file>